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7" r:id="rId5"/>
    <p:sldId id="267" r:id="rId6"/>
    <p:sldId id="265" r:id="rId7"/>
    <p:sldId id="275" r:id="rId8"/>
    <p:sldId id="276" r:id="rId9"/>
    <p:sldId id="258" r:id="rId10"/>
    <p:sldId id="266" r:id="rId11"/>
    <p:sldId id="277" r:id="rId12"/>
    <p:sldId id="278" r:id="rId13"/>
    <p:sldId id="268" r:id="rId14"/>
    <p:sldId id="269" r:id="rId15"/>
    <p:sldId id="280" r:id="rId16"/>
    <p:sldId id="279" r:id="rId17"/>
    <p:sldId id="271" r:id="rId18"/>
  </p:sldIdLst>
  <p:sldSz cx="12192000" cy="6858000"/>
  <p:notesSz cx="6858000" cy="9144000"/>
  <p:defaultTextStyle>
    <a:defPPr rtl="0">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sta" initials="V" lastIdx="1" clrIdx="0">
    <p:extLst>
      <p:ext uri="{19B8F6BF-5375-455C-9EA6-DF929625EA0E}">
        <p15:presenceInfo xmlns:p15="http://schemas.microsoft.com/office/powerpoint/2012/main" userId="Vlas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5" d="100"/>
          <a:sy n="85" d="100"/>
        </p:scale>
        <p:origin x="590" y="53"/>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Prodaja</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C57-4294-876E-531BE420C21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CC57-4294-876E-531BE420C21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6F7-4039-A200-B4E7E31176A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SI"/>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List1!$A$2:$A$4</c:f>
              <c:strCache>
                <c:ptCount val="3"/>
                <c:pt idx="0">
                  <c:v>Public independend</c:v>
                </c:pt>
                <c:pt idx="1">
                  <c:v>Public kindergarten</c:v>
                </c:pt>
                <c:pt idx="2">
                  <c:v>Private kindergarten</c:v>
                </c:pt>
              </c:strCache>
            </c:strRef>
          </c:cat>
          <c:val>
            <c:numRef>
              <c:f>List1!$B$2:$B$4</c:f>
              <c:numCache>
                <c:formatCode>General</c:formatCode>
                <c:ptCount val="3"/>
                <c:pt idx="0">
                  <c:v>23.5</c:v>
                </c:pt>
                <c:pt idx="1">
                  <c:v>50.2</c:v>
                </c:pt>
                <c:pt idx="2">
                  <c:v>23.5</c:v>
                </c:pt>
              </c:numCache>
            </c:numRef>
          </c:val>
          <c:extLst>
            <c:ext xmlns:c16="http://schemas.microsoft.com/office/drawing/2014/chart" uri="{C3380CC4-5D6E-409C-BE32-E72D297353CC}">
              <c16:uniqueId val="{00000000-CC57-4294-876E-531BE420C2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3DCC97-0910-4986-87E8-B50CAA379DA0}" type="datetime1">
              <a:rPr lang="sl-SI" smtClean="0"/>
              <a:t>4. 10. 2023</a:t>
            </a:fld>
            <a:endParaRPr lang="sl-SI"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sl-SI" smtClean="0"/>
              <a:t>‹#›</a:t>
            </a:fld>
            <a:endParaRPr lang="sl-SI"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noProof="0"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A9526EF-120C-4A81-82CD-BD626D731E77}" type="datetime1">
              <a:rPr lang="sl-SI" noProof="0" smtClean="0"/>
              <a:t>4. 10. 2023</a:t>
            </a:fld>
            <a:endParaRPr lang="sl-SI" noProof="0"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za opomb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za nogo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noProof="0" dirty="0"/>
          </a:p>
        </p:txBody>
      </p:sp>
      <p:sp>
        <p:nvSpPr>
          <p:cNvPr id="7" name="Označba mesta za številko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sl-SI" noProof="0" smtClean="0"/>
              <a:t>‹#›</a:t>
            </a:fld>
            <a:endParaRPr lang="sl-SI"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5534C2EF-8A97-4DAF-B099-E567883644D6}" type="slidenum">
              <a:rPr lang="sl-SI" noProof="0" smtClean="0"/>
              <a:t>1</a:t>
            </a:fld>
            <a:endParaRPr lang="sl-SI" noProof="0" dirty="0"/>
          </a:p>
        </p:txBody>
      </p:sp>
    </p:spTree>
    <p:extLst>
      <p:ext uri="{BB962C8B-B14F-4D97-AF65-F5344CB8AC3E}">
        <p14:creationId xmlns:p14="http://schemas.microsoft.com/office/powerpoint/2010/main" val="393229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rtlCol="0"/>
          <a:lstStyle/>
          <a:p>
            <a:pPr rtl="0"/>
            <a:r>
              <a:rPr lang="en" dirty="0"/>
              <a:t>NOTE: To change the image on this slide, select it and delete it. Then click the insert image icon in the placeholder to insert your image.</a:t>
            </a:r>
          </a:p>
        </p:txBody>
      </p:sp>
      <p:sp>
        <p:nvSpPr>
          <p:cNvPr id="4" name="Označba mesta številke diapozitiva 3"/>
          <p:cNvSpPr>
            <a:spLocks noGrp="1"/>
          </p:cNvSpPr>
          <p:nvPr>
            <p:ph type="sldNum" sz="quarter" idx="10"/>
          </p:nvPr>
        </p:nvSpPr>
        <p:spPr/>
        <p:txBody>
          <a:bodyPr rtlCol="0"/>
          <a:lstStyle/>
          <a:p>
            <a:pPr rtl="0"/>
            <a:fld id="{5534C2EF-8A97-4DAF-B099-E567883644D6}" type="slidenum">
              <a:rPr lang="sl-SI" smtClean="0"/>
              <a:t>2</a:t>
            </a:fld>
            <a:endParaRPr lang="sl-SI" dirty="0"/>
          </a:p>
        </p:txBody>
      </p:sp>
    </p:spTree>
    <p:extLst>
      <p:ext uri="{BB962C8B-B14F-4D97-AF65-F5344CB8AC3E}">
        <p14:creationId xmlns:p14="http://schemas.microsoft.com/office/powerpoint/2010/main" val="223552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rtlCol="0"/>
          <a:lstStyle/>
          <a:p>
            <a:pPr rtl="0"/>
            <a:r>
              <a:rPr lang="en" dirty="0"/>
              <a:t>NOTE: To change the image on this slide, select it and delete it. Then click the insert image icon in the placeholder to insert your image.</a:t>
            </a:r>
          </a:p>
        </p:txBody>
      </p:sp>
      <p:sp>
        <p:nvSpPr>
          <p:cNvPr id="4" name="Označba mesta številke diapozitiva 3"/>
          <p:cNvSpPr>
            <a:spLocks noGrp="1"/>
          </p:cNvSpPr>
          <p:nvPr>
            <p:ph type="sldNum" sz="quarter" idx="10"/>
          </p:nvPr>
        </p:nvSpPr>
        <p:spPr/>
        <p:txBody>
          <a:bodyPr rtlCol="0"/>
          <a:lstStyle/>
          <a:p>
            <a:pPr rtl="0"/>
            <a:fld id="{5534C2EF-8A97-4DAF-B099-E567883644D6}" type="slidenum">
              <a:rPr lang="sl-SI" smtClean="0"/>
              <a:t>3</a:t>
            </a:fld>
            <a:endParaRPr lang="sl-SI" dirty="0"/>
          </a:p>
        </p:txBody>
      </p:sp>
    </p:spTree>
    <p:extLst>
      <p:ext uri="{BB962C8B-B14F-4D97-AF65-F5344CB8AC3E}">
        <p14:creationId xmlns:p14="http://schemas.microsoft.com/office/powerpoint/2010/main" val="38860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5534C2EF-8A97-4DAF-B099-E567883644D6}" type="slidenum">
              <a:rPr lang="sl-SI" smtClean="0"/>
              <a:t>6</a:t>
            </a:fld>
            <a:endParaRPr lang="sl-SI" dirty="0"/>
          </a:p>
        </p:txBody>
      </p:sp>
    </p:spTree>
    <p:extLst>
      <p:ext uri="{BB962C8B-B14F-4D97-AF65-F5344CB8AC3E}">
        <p14:creationId xmlns:p14="http://schemas.microsoft.com/office/powerpoint/2010/main" val="115798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rtlCol="0"/>
          <a:lstStyle/>
          <a:p>
            <a:pPr rtl="0"/>
            <a:r>
              <a:rPr lang="en" dirty="0"/>
              <a:t>NOTE: To change the image on this slide, select it and delete it. Then click the insert image icon in the placeholder to insert your image.</a:t>
            </a:r>
          </a:p>
        </p:txBody>
      </p:sp>
      <p:sp>
        <p:nvSpPr>
          <p:cNvPr id="4" name="Označba mesta številke diapozitiva 3"/>
          <p:cNvSpPr>
            <a:spLocks noGrp="1"/>
          </p:cNvSpPr>
          <p:nvPr>
            <p:ph type="sldNum" sz="quarter" idx="10"/>
          </p:nvPr>
        </p:nvSpPr>
        <p:spPr/>
        <p:txBody>
          <a:bodyPr rtlCol="0"/>
          <a:lstStyle/>
          <a:p>
            <a:pPr rtl="0"/>
            <a:fld id="{5534C2EF-8A97-4DAF-B099-E567883644D6}" type="slidenum">
              <a:rPr lang="sl-SI" smtClean="0"/>
              <a:t>7</a:t>
            </a:fld>
            <a:endParaRPr lang="sl-SI" dirty="0"/>
          </a:p>
        </p:txBody>
      </p:sp>
    </p:spTree>
    <p:extLst>
      <p:ext uri="{BB962C8B-B14F-4D97-AF65-F5344CB8AC3E}">
        <p14:creationId xmlns:p14="http://schemas.microsoft.com/office/powerpoint/2010/main" val="372700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rtlCol="0"/>
          <a:lstStyle/>
          <a:p>
            <a:pPr rtl="0"/>
            <a:r>
              <a:rPr lang="en" dirty="0"/>
              <a:t>NOTE: To change the image on this slide, select it and delete it. Then click the insert image icon in the placeholder to insert your image.</a:t>
            </a:r>
          </a:p>
        </p:txBody>
      </p:sp>
      <p:sp>
        <p:nvSpPr>
          <p:cNvPr id="4" name="Označba mesta številke diapozitiva 3"/>
          <p:cNvSpPr>
            <a:spLocks noGrp="1"/>
          </p:cNvSpPr>
          <p:nvPr>
            <p:ph type="sldNum" sz="quarter" idx="10"/>
          </p:nvPr>
        </p:nvSpPr>
        <p:spPr/>
        <p:txBody>
          <a:bodyPr rtlCol="0"/>
          <a:lstStyle/>
          <a:p>
            <a:pPr rtl="0"/>
            <a:fld id="{5534C2EF-8A97-4DAF-B099-E567883644D6}" type="slidenum">
              <a:rPr lang="sl-SI" smtClean="0"/>
              <a:t>10</a:t>
            </a:fld>
            <a:endParaRPr lang="sl-SI" dirty="0"/>
          </a:p>
        </p:txBody>
      </p:sp>
    </p:spTree>
    <p:extLst>
      <p:ext uri="{BB962C8B-B14F-4D97-AF65-F5344CB8AC3E}">
        <p14:creationId xmlns:p14="http://schemas.microsoft.com/office/powerpoint/2010/main" val="55326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5534C2EF-8A97-4DAF-B099-E567883644D6}" type="slidenum">
              <a:rPr lang="sl-SI" smtClean="0"/>
              <a:t>11</a:t>
            </a:fld>
            <a:endParaRPr lang="sl-SI" dirty="0"/>
          </a:p>
        </p:txBody>
      </p:sp>
    </p:spTree>
    <p:extLst>
      <p:ext uri="{BB962C8B-B14F-4D97-AF65-F5344CB8AC3E}">
        <p14:creationId xmlns:p14="http://schemas.microsoft.com/office/powerpoint/2010/main" val="17832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5534C2EF-8A97-4DAF-B099-E567883644D6}" type="slidenum">
              <a:rPr lang="sl-SI" smtClean="0"/>
              <a:t>12</a:t>
            </a:fld>
            <a:endParaRPr lang="sl-SI" dirty="0"/>
          </a:p>
        </p:txBody>
      </p:sp>
    </p:spTree>
    <p:extLst>
      <p:ext uri="{BB962C8B-B14F-4D97-AF65-F5344CB8AC3E}">
        <p14:creationId xmlns:p14="http://schemas.microsoft.com/office/powerpoint/2010/main" val="159953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5534C2EF-8A97-4DAF-B099-E567883644D6}" type="slidenum">
              <a:rPr lang="sl-SI" smtClean="0"/>
              <a:t>14</a:t>
            </a:fld>
            <a:endParaRPr lang="sl-SI" dirty="0"/>
          </a:p>
        </p:txBody>
      </p:sp>
    </p:spTree>
    <p:extLst>
      <p:ext uri="{BB962C8B-B14F-4D97-AF65-F5344CB8AC3E}">
        <p14:creationId xmlns:p14="http://schemas.microsoft.com/office/powerpoint/2010/main" val="1441483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7" name="Slika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Naslov 1"/>
          <p:cNvSpPr>
            <a:spLocks noGrp="1"/>
          </p:cNvSpPr>
          <p:nvPr>
            <p:ph type="ctrTitle" hasCustomPrompt="1"/>
          </p:nvPr>
        </p:nvSpPr>
        <p:spPr>
          <a:xfrm>
            <a:off x="838200" y="533400"/>
            <a:ext cx="8458200" cy="1828800"/>
          </a:xfrm>
        </p:spPr>
        <p:txBody>
          <a:bodyPr rtlCol="0" anchor="b">
            <a:normAutofit/>
          </a:bodyPr>
          <a:lstStyle>
            <a:lvl1pPr algn="l" rtl="0">
              <a:defRPr sz="4400"/>
            </a:lvl1pPr>
          </a:lstStyle>
          <a:p>
            <a:pPr rtl="0"/>
            <a:r>
              <a:rPr lang="sl-SI" dirty="0"/>
              <a:t>Kliknite, če želite urediti slog naslova matrice</a:t>
            </a:r>
          </a:p>
        </p:txBody>
      </p:sp>
      <p:sp>
        <p:nvSpPr>
          <p:cNvPr id="3" name="Podnaslov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a:t>Kliknite, če želite urediti slog podnaslova matrice</a:t>
            </a:r>
            <a:endParaRPr lang="sl-SI"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ve sliki z napisi">
    <p:spTree>
      <p:nvGrpSpPr>
        <p:cNvPr id="1" name=""/>
        <p:cNvGrpSpPr/>
        <p:nvPr/>
      </p:nvGrpSpPr>
      <p:grpSpPr>
        <a:xfrm>
          <a:off x="0" y="0"/>
          <a:ext cx="0" cy="0"/>
          <a:chOff x="0" y="0"/>
          <a:chExt cx="0" cy="0"/>
        </a:xfrm>
      </p:grpSpPr>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Naslov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sl-SI" dirty="0"/>
              <a:t>Kliknite, če želite urediti slog naslova matrice</a:t>
            </a:r>
          </a:p>
        </p:txBody>
      </p:sp>
      <p:sp>
        <p:nvSpPr>
          <p:cNvPr id="7" name="Prostoročno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Označba mesta za sliko 14" descr="Prazna označba mesta za dodajanje slike. Kliknite označbo mesta in izberite sliko, ki jo želite dodati."/>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sl-SI"/>
              <a:t>Kliknite ikono, če želite dodati sliko</a:t>
            </a:r>
            <a:endParaRPr lang="sl-SI" dirty="0"/>
          </a:p>
        </p:txBody>
      </p:sp>
      <p:sp>
        <p:nvSpPr>
          <p:cNvPr id="17" name="Označba mesta za besedilo 16"/>
          <p:cNvSpPr>
            <a:spLocks noGrp="1"/>
          </p:cNvSpPr>
          <p:nvPr>
            <p:ph type="body" sz="quarter" idx="14"/>
          </p:nvPr>
        </p:nvSpPr>
        <p:spPr>
          <a:xfrm>
            <a:off x="1028581" y="5181600"/>
            <a:ext cx="3566160" cy="493776"/>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sl-SI"/>
              <a:t>Kliknite za urejanje slogov besedila matrice</a:t>
            </a:r>
          </a:p>
        </p:txBody>
      </p:sp>
      <p:sp>
        <p:nvSpPr>
          <p:cNvPr id="18" name="Prostoročno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Označba mesta za sliko 18" descr="Prazna označba mesta za dodajanje slike. Kliknite označbo mesta in izberite sliko, ki jo želite dodati."/>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sl-SI"/>
              <a:t>Kliknite ikono, če želite dodati sliko</a:t>
            </a:r>
            <a:endParaRPr lang="sl-SI" dirty="0"/>
          </a:p>
        </p:txBody>
      </p:sp>
      <p:sp>
        <p:nvSpPr>
          <p:cNvPr id="20" name="Označba mesta za besedilo 16"/>
          <p:cNvSpPr>
            <a:spLocks noGrp="1"/>
          </p:cNvSpPr>
          <p:nvPr>
            <p:ph type="body" sz="quarter" idx="16"/>
          </p:nvPr>
        </p:nvSpPr>
        <p:spPr>
          <a:xfrm>
            <a:off x="5566714" y="5181600"/>
            <a:ext cx="3566160" cy="493776"/>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sl-SI"/>
              <a:t>Kliknite za urejanje slogov besedila matrice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i slike z napisom">
    <p:spTree>
      <p:nvGrpSpPr>
        <p:cNvPr id="1" name=""/>
        <p:cNvGrpSpPr/>
        <p:nvPr/>
      </p:nvGrpSpPr>
      <p:grpSpPr>
        <a:xfrm>
          <a:off x="0" y="0"/>
          <a:ext cx="0" cy="0"/>
          <a:chOff x="0" y="0"/>
          <a:chExt cx="0" cy="0"/>
        </a:xfrm>
      </p:grpSpPr>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Naslov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sl-SI" dirty="0"/>
              <a:t>Kliknite, če želite urediti slog naslova matrice</a:t>
            </a:r>
          </a:p>
        </p:txBody>
      </p:sp>
      <p:sp>
        <p:nvSpPr>
          <p:cNvPr id="7" name="Prostoročno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Označba mesta za sliko 14" descr="Prazna označba mesta za dodajanje slike. Kliknite označbo mesta in izberite sliko, ki jo želite dodati."/>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sl-SI"/>
              <a:t>Kliknite ikono, če želite dodati sliko</a:t>
            </a:r>
            <a:endParaRPr lang="sl-SI" dirty="0"/>
          </a:p>
        </p:txBody>
      </p:sp>
      <p:sp>
        <p:nvSpPr>
          <p:cNvPr id="18" name="Prostoročno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Označba mesta za sliko 18" descr="Prazna označba mesta za dodajanje slike. Kliknite označbo mesta in izberite sliko, ki jo želite dodati."/>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sl-SI"/>
              <a:t>Kliknite ikono, če želite dodati sliko</a:t>
            </a:r>
            <a:endParaRPr lang="sl-SI" dirty="0"/>
          </a:p>
        </p:txBody>
      </p:sp>
      <p:sp>
        <p:nvSpPr>
          <p:cNvPr id="12" name="Prostoročno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Označba mesta za sliko 12" descr="Prazna označba mesta za dodajanje slike. Kliknite označbo mesta in izberite sliko, ki jo želite dodati."/>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sl-SI"/>
              <a:t>Kliknite ikono, če želite dodati sliko</a:t>
            </a:r>
            <a:endParaRPr lang="sl-SI" dirty="0"/>
          </a:p>
        </p:txBody>
      </p:sp>
      <p:sp>
        <p:nvSpPr>
          <p:cNvPr id="17" name="Označba mesta za besedilo 16"/>
          <p:cNvSpPr>
            <a:spLocks noGrp="1"/>
          </p:cNvSpPr>
          <p:nvPr>
            <p:ph type="body" sz="quarter" idx="14"/>
          </p:nvPr>
        </p:nvSpPr>
        <p:spPr>
          <a:xfrm>
            <a:off x="1028581" y="5919255"/>
            <a:ext cx="8104082" cy="497420"/>
          </a:xfrm>
        </p:spPr>
        <p:txBody>
          <a:bodyPr rtlCol="0">
            <a:normAutofit/>
          </a:bodyPr>
          <a:lstStyle>
            <a:lvl1pPr marL="0" indent="0" rtl="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sl-SI"/>
              <a:t>Kliknite za urejanje slogov besedila matrice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et slik">
    <p:spTree>
      <p:nvGrpSpPr>
        <p:cNvPr id="1" name=""/>
        <p:cNvGrpSpPr/>
        <p:nvPr/>
      </p:nvGrpSpPr>
      <p:grpSpPr>
        <a:xfrm>
          <a:off x="0" y="0"/>
          <a:ext cx="0" cy="0"/>
          <a:chOff x="0" y="0"/>
          <a:chExt cx="0" cy="0"/>
        </a:xfrm>
      </p:grpSpPr>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Naslov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sl-SI" dirty="0"/>
              <a:t>Kliknite, če želite urediti slog naslova matrice</a:t>
            </a:r>
          </a:p>
        </p:txBody>
      </p:sp>
      <p:sp>
        <p:nvSpPr>
          <p:cNvPr id="8" name="Prostoročno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9" name="Označba mesta za sliko 8" descr="Prazna označba mesta za dodajanje slike. Kliknite označbo mesta in izberite sliko, ki jo želite dodati."/>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sl-SI"/>
              <a:t>Kliknite ikono, če želite dodati sliko</a:t>
            </a:r>
            <a:endParaRPr lang="sl-SI" dirty="0"/>
          </a:p>
        </p:txBody>
      </p:sp>
      <p:sp>
        <p:nvSpPr>
          <p:cNvPr id="10" name="Prostoročno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11" name="Označba mesta za sliko 10" descr="Prazna označba mesta za dodajanje slike. Kliknite označbo mesta in izberite sliko, ki jo želite dodati."/>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sl-SI"/>
              <a:t>Kliknite ikono, če želite dodati sliko</a:t>
            </a:r>
            <a:endParaRPr lang="sl-SI" dirty="0"/>
          </a:p>
        </p:txBody>
      </p:sp>
      <p:sp>
        <p:nvSpPr>
          <p:cNvPr id="12" name="Prostoročno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Označba mesta za sliko 12" descr="Prazna označba mesta za dodajanje slike. Kliknite označbo mesta in izberite sliko, ki jo želite dodati."/>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sl-SI"/>
              <a:t>Kliknite ikono, če želite dodati sliko</a:t>
            </a:r>
            <a:endParaRPr lang="sl-SI" dirty="0"/>
          </a:p>
        </p:txBody>
      </p:sp>
      <p:sp>
        <p:nvSpPr>
          <p:cNvPr id="14" name="Prostoročno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Označba mesta za sliko 14" descr="Prazna označba mesta za dodajanje slike. Kliknite označbo mesta in izberite sliko, ki jo želite dodati."/>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sl-SI"/>
              <a:t>Kliknite ikono, če želite dodati sliko</a:t>
            </a:r>
            <a:endParaRPr lang="sl-SI" dirty="0"/>
          </a:p>
        </p:txBody>
      </p:sp>
      <p:sp>
        <p:nvSpPr>
          <p:cNvPr id="20" name="Prostoročno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Označba mesta za sliko 20" descr="Prazna označba mesta za dodajanje slike. Kliknite označbo mesta in izberite sliko, ki jo želite dodati."/>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sl-SI"/>
              <a:t>Kliknite ikono, če želite dodati sliko</a:t>
            </a:r>
            <a:endParaRPr lang="sl-SI"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lvl1pPr rtl="0">
              <a:defRPr/>
            </a:lvl1pPr>
          </a:lstStyle>
          <a:p>
            <a:pPr rtl="0"/>
            <a:r>
              <a:rPr lang="sl-SI" dirty="0"/>
              <a:t>Kliknite, če želite urediti slog naslova matrice</a:t>
            </a:r>
          </a:p>
        </p:txBody>
      </p:sp>
      <p:sp>
        <p:nvSpPr>
          <p:cNvPr id="3" name="Označba mesta za navpično besedilo 2"/>
          <p:cNvSpPr>
            <a:spLocks noGrp="1"/>
          </p:cNvSpPr>
          <p:nvPr>
            <p:ph type="body" orient="vert" idx="1"/>
          </p:nvPr>
        </p:nvSpPr>
        <p:spPr/>
        <p:txBody>
          <a:bodyPr vert="eaVert" rtlCol="0"/>
          <a:lstStyle>
            <a:lvl1pPr rtl="0">
              <a:defRPr/>
            </a:lvl1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noProof="0" dirty="0"/>
          </a:p>
        </p:txBody>
      </p:sp>
      <p:sp>
        <p:nvSpPr>
          <p:cNvPr id="5" name="Označba mesta za nogo 4"/>
          <p:cNvSpPr>
            <a:spLocks noGrp="1"/>
          </p:cNvSpPr>
          <p:nvPr>
            <p:ph type="ftr" sz="quarter" idx="11"/>
          </p:nvPr>
        </p:nvSpPr>
        <p:spPr/>
        <p:txBody>
          <a:bodyPr rtlCol="0"/>
          <a:lstStyle/>
          <a:p>
            <a:pPr rtl="0"/>
            <a:r>
              <a:rPr lang="sl-SI" dirty="0"/>
              <a:t>Dodajte nogo</a:t>
            </a:r>
          </a:p>
        </p:txBody>
      </p:sp>
      <p:sp>
        <p:nvSpPr>
          <p:cNvPr id="4" name="Označba mesta za datum 3"/>
          <p:cNvSpPr>
            <a:spLocks noGrp="1"/>
          </p:cNvSpPr>
          <p:nvPr>
            <p:ph type="dt" sz="half" idx="10"/>
          </p:nvPr>
        </p:nvSpPr>
        <p:spPr/>
        <p:txBody>
          <a:bodyPr rtlCol="0"/>
          <a:lstStyle/>
          <a:p>
            <a:pPr rtl="0"/>
            <a:fld id="{181FD5C4-5BF7-4B24-A6BD-85CD83C056E0}" type="datetime1">
              <a:rPr lang="sl-SI" smtClean="0"/>
              <a:t>4. 10. 2023</a:t>
            </a:fld>
            <a:endParaRPr lang="sl-SI" dirty="0"/>
          </a:p>
        </p:txBody>
      </p:sp>
      <p:sp>
        <p:nvSpPr>
          <p:cNvPr id="6" name="Označba mesta za številko diapozitiva 5"/>
          <p:cNvSpPr>
            <a:spLocks noGrp="1"/>
          </p:cNvSpPr>
          <p:nvPr>
            <p:ph type="sldNum" sz="quarter" idx="12"/>
          </p:nvPr>
        </p:nvSpPr>
        <p:spPr/>
        <p:txBody>
          <a:bodyPr rtlCol="0"/>
          <a:lstStyle/>
          <a:p>
            <a:pPr rtl="0"/>
            <a:fld id="{289D71E3-7D81-4C24-B9D8-6B108755C64C}" type="slidenum">
              <a:rPr lang="sl-SI" smtClean="0"/>
              <a:t>‹#›</a:t>
            </a:fld>
            <a:endParaRPr lang="sl-SI"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sl-SI" dirty="0"/>
              <a:t>Kliknite, če želite urediti slog naslova matrice</a:t>
            </a:r>
          </a:p>
        </p:txBody>
      </p:sp>
      <p:sp>
        <p:nvSpPr>
          <p:cNvPr id="3" name="Označba mesta za navpično besedilo 2"/>
          <p:cNvSpPr>
            <a:spLocks noGrp="1"/>
          </p:cNvSpPr>
          <p:nvPr>
            <p:ph type="body" orient="vert" idx="1"/>
          </p:nvPr>
        </p:nvSpPr>
        <p:spPr>
          <a:xfrm>
            <a:off x="1524000" y="365125"/>
            <a:ext cx="6858000" cy="4940300"/>
          </a:xfrm>
        </p:spPr>
        <p:txBody>
          <a:bodyPr vert="eaVert" rtlCol="0"/>
          <a:lstStyle>
            <a:lvl1pPr rtl="0">
              <a:defRPr/>
            </a:lvl1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noProof="0" dirty="0"/>
          </a:p>
        </p:txBody>
      </p:sp>
      <p:sp>
        <p:nvSpPr>
          <p:cNvPr id="5" name="Označba mesta za nogo 4"/>
          <p:cNvSpPr>
            <a:spLocks noGrp="1"/>
          </p:cNvSpPr>
          <p:nvPr>
            <p:ph type="ftr" sz="quarter" idx="11"/>
          </p:nvPr>
        </p:nvSpPr>
        <p:spPr/>
        <p:txBody>
          <a:bodyPr rtlCol="0"/>
          <a:lstStyle/>
          <a:p>
            <a:pPr rtl="0"/>
            <a:r>
              <a:rPr lang="sl-SI" dirty="0"/>
              <a:t>Dodajte nogo</a:t>
            </a:r>
          </a:p>
        </p:txBody>
      </p:sp>
      <p:sp>
        <p:nvSpPr>
          <p:cNvPr id="4" name="Označba mesta za datum 3"/>
          <p:cNvSpPr>
            <a:spLocks noGrp="1"/>
          </p:cNvSpPr>
          <p:nvPr>
            <p:ph type="dt" sz="half" idx="10"/>
          </p:nvPr>
        </p:nvSpPr>
        <p:spPr/>
        <p:txBody>
          <a:bodyPr rtlCol="0"/>
          <a:lstStyle/>
          <a:p>
            <a:pPr rtl="0"/>
            <a:fld id="{C595ADD2-58F1-40C8-B572-9C066F81DF14}" type="datetime1">
              <a:rPr lang="sl-SI" smtClean="0"/>
              <a:t>4. 10. 2023</a:t>
            </a:fld>
            <a:endParaRPr lang="sl-SI" dirty="0"/>
          </a:p>
        </p:txBody>
      </p:sp>
      <p:sp>
        <p:nvSpPr>
          <p:cNvPr id="6" name="Označba mesta za številko diapozitiva 5"/>
          <p:cNvSpPr>
            <a:spLocks noGrp="1"/>
          </p:cNvSpPr>
          <p:nvPr>
            <p:ph type="sldNum" sz="quarter" idx="12"/>
          </p:nvPr>
        </p:nvSpPr>
        <p:spPr/>
        <p:txBody>
          <a:bodyPr rtlCol="0"/>
          <a:lstStyle/>
          <a:p>
            <a:pPr rtl="0"/>
            <a:fld id="{289D71E3-7D81-4C24-B9D8-6B108755C64C}" type="slidenum">
              <a:rPr lang="sl-SI" smtClean="0"/>
              <a:t>‹#›</a:t>
            </a:fld>
            <a:endParaRPr lang="sl-SI"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sl-SI" dirty="0"/>
          </a:p>
        </p:txBody>
      </p:sp>
      <p:sp>
        <p:nvSpPr>
          <p:cNvPr id="3" name="Označba mesta za vsebino 2"/>
          <p:cNvSpPr>
            <a:spLocks noGrp="1"/>
          </p:cNvSpPr>
          <p:nvPr>
            <p:ph idx="1"/>
          </p:nvPr>
        </p:nvSpPr>
        <p:spPr/>
        <p:txBody>
          <a:bodyPr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5" name="Označba mesta za nogo 4"/>
          <p:cNvSpPr>
            <a:spLocks noGrp="1"/>
          </p:cNvSpPr>
          <p:nvPr>
            <p:ph type="ftr" sz="quarter" idx="11"/>
          </p:nvPr>
        </p:nvSpPr>
        <p:spPr/>
        <p:txBody>
          <a:bodyPr rtlCol="0"/>
          <a:lstStyle/>
          <a:p>
            <a:pPr rtl="0"/>
            <a:r>
              <a:rPr lang="sl-SI" dirty="0"/>
              <a:t>Dodajte nogo</a:t>
            </a:r>
          </a:p>
        </p:txBody>
      </p:sp>
      <p:sp>
        <p:nvSpPr>
          <p:cNvPr id="4" name="Označba mesta za datum 3"/>
          <p:cNvSpPr>
            <a:spLocks noGrp="1"/>
          </p:cNvSpPr>
          <p:nvPr>
            <p:ph type="dt" sz="half" idx="10"/>
          </p:nvPr>
        </p:nvSpPr>
        <p:spPr/>
        <p:txBody>
          <a:bodyPr rtlCol="0"/>
          <a:lstStyle/>
          <a:p>
            <a:pPr rtl="0"/>
            <a:fld id="{C64FA532-C4A4-450B-B498-3EA2F8C21E68}" type="datetime1">
              <a:rPr lang="sl-SI" smtClean="0"/>
              <a:t>4. 10. 2023</a:t>
            </a:fld>
            <a:endParaRPr lang="sl-SI" dirty="0"/>
          </a:p>
        </p:txBody>
      </p:sp>
      <p:sp>
        <p:nvSpPr>
          <p:cNvPr id="6" name="Označba mesta za številko diapozitiva 5"/>
          <p:cNvSpPr>
            <a:spLocks noGrp="1"/>
          </p:cNvSpPr>
          <p:nvPr>
            <p:ph type="sldNum" sz="quarter" idx="12"/>
          </p:nvPr>
        </p:nvSpPr>
        <p:spPr/>
        <p:txBody>
          <a:bodyPr rtlCol="0"/>
          <a:lstStyle/>
          <a:p>
            <a:pPr rtl="0"/>
            <a:fld id="{289D71E3-7D81-4C24-B9D8-6B108755C64C}" type="slidenum">
              <a:rPr lang="sl-SI" smtClean="0"/>
              <a:t>‹#›</a:t>
            </a:fld>
            <a:endParaRPr lang="sl-SI"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7" name="Slika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Naslov 1"/>
          <p:cNvSpPr>
            <a:spLocks noGrp="1"/>
          </p:cNvSpPr>
          <p:nvPr>
            <p:ph type="title" hasCustomPrompt="1"/>
          </p:nvPr>
        </p:nvSpPr>
        <p:spPr>
          <a:xfrm>
            <a:off x="3352800" y="533400"/>
            <a:ext cx="7315200" cy="1828800"/>
          </a:xfrm>
        </p:spPr>
        <p:txBody>
          <a:bodyPr rtlCol="0" anchor="b">
            <a:normAutofit/>
          </a:bodyPr>
          <a:lstStyle>
            <a:lvl1pPr rtl="0">
              <a:defRPr sz="4400"/>
            </a:lvl1pPr>
          </a:lstStyle>
          <a:p>
            <a:pPr rtl="0"/>
            <a:r>
              <a:rPr lang="sl-SI" dirty="0"/>
              <a:t>Kliknite, če želite urediti slog naslova matrice</a:t>
            </a:r>
          </a:p>
        </p:txBody>
      </p:sp>
      <p:sp>
        <p:nvSpPr>
          <p:cNvPr id="3" name="Označba mesta besedila 2"/>
          <p:cNvSpPr>
            <a:spLocks noGrp="1"/>
          </p:cNvSpPr>
          <p:nvPr>
            <p:ph type="body" idx="1"/>
          </p:nvPr>
        </p:nvSpPr>
        <p:spPr>
          <a:xfrm>
            <a:off x="3352800" y="2438400"/>
            <a:ext cx="5486400" cy="914400"/>
          </a:xfrm>
        </p:spPr>
        <p:txBody>
          <a:bodyPr rtlCol="0">
            <a:normAutofit/>
          </a:bodyPr>
          <a:lstStyle>
            <a:lvl1pPr marL="0" indent="0" rtl="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lvl1pPr rtl="0">
              <a:defRPr/>
            </a:lvl1pPr>
          </a:lstStyle>
          <a:p>
            <a:pPr rtl="0"/>
            <a:r>
              <a:rPr lang="sl-SI" dirty="0"/>
              <a:t>Kliknite, če želite urediti slog naslova matrice</a:t>
            </a:r>
          </a:p>
        </p:txBody>
      </p:sp>
      <p:sp>
        <p:nvSpPr>
          <p:cNvPr id="3" name="Označba mesta za vsebino 2"/>
          <p:cNvSpPr>
            <a:spLocks noGrp="1"/>
          </p:cNvSpPr>
          <p:nvPr>
            <p:ph sz="half" idx="1"/>
          </p:nvPr>
        </p:nvSpPr>
        <p:spPr>
          <a:xfrm>
            <a:off x="1524000" y="1825625"/>
            <a:ext cx="4389120" cy="3474720"/>
          </a:xfrm>
        </p:spPr>
        <p:txBody>
          <a:bodyPr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značba mesta vsebine 3"/>
          <p:cNvSpPr>
            <a:spLocks noGrp="1"/>
          </p:cNvSpPr>
          <p:nvPr>
            <p:ph sz="half" idx="2"/>
          </p:nvPr>
        </p:nvSpPr>
        <p:spPr>
          <a:xfrm>
            <a:off x="6278880" y="1825625"/>
            <a:ext cx="4389120" cy="3474720"/>
          </a:xfrm>
        </p:spPr>
        <p:txBody>
          <a:bodyPr rtlCol="0"/>
          <a:lstStyle>
            <a:lvl1pPr rtl="0">
              <a:defRPr/>
            </a:lvl1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noProof="0" dirty="0"/>
          </a:p>
        </p:txBody>
      </p:sp>
      <p:sp>
        <p:nvSpPr>
          <p:cNvPr id="6" name="Označba mesta za nogo 5"/>
          <p:cNvSpPr>
            <a:spLocks noGrp="1"/>
          </p:cNvSpPr>
          <p:nvPr>
            <p:ph type="ftr" sz="quarter" idx="11"/>
          </p:nvPr>
        </p:nvSpPr>
        <p:spPr/>
        <p:txBody>
          <a:bodyPr rtlCol="0"/>
          <a:lstStyle/>
          <a:p>
            <a:pPr rtl="0"/>
            <a:r>
              <a:rPr lang="sl-SI" dirty="0"/>
              <a:t>Dodajte nogo</a:t>
            </a:r>
          </a:p>
        </p:txBody>
      </p:sp>
      <p:sp>
        <p:nvSpPr>
          <p:cNvPr id="5" name="Označba mesta za datum 4"/>
          <p:cNvSpPr>
            <a:spLocks noGrp="1"/>
          </p:cNvSpPr>
          <p:nvPr>
            <p:ph type="dt" sz="half" idx="10"/>
          </p:nvPr>
        </p:nvSpPr>
        <p:spPr/>
        <p:txBody>
          <a:bodyPr rtlCol="0"/>
          <a:lstStyle/>
          <a:p>
            <a:pPr rtl="0"/>
            <a:fld id="{96EB7D1B-1FBC-412A-B8F8-76AFD8A090EE}" type="datetime1">
              <a:rPr lang="sl-SI" smtClean="0"/>
              <a:t>4. 10. 2023</a:t>
            </a:fld>
            <a:endParaRPr lang="sl-SI" dirty="0"/>
          </a:p>
        </p:txBody>
      </p:sp>
      <p:sp>
        <p:nvSpPr>
          <p:cNvPr id="7" name="Označba mesta za številko diapozitiva 6"/>
          <p:cNvSpPr>
            <a:spLocks noGrp="1"/>
          </p:cNvSpPr>
          <p:nvPr>
            <p:ph type="sldNum" sz="quarter" idx="12"/>
          </p:nvPr>
        </p:nvSpPr>
        <p:spPr/>
        <p:txBody>
          <a:bodyPr rtlCol="0"/>
          <a:lstStyle/>
          <a:p>
            <a:pPr rtl="0"/>
            <a:fld id="{289D71E3-7D81-4C24-B9D8-6B108755C64C}" type="slidenum">
              <a:rPr lang="sl-SI" smtClean="0"/>
              <a:t>‹#›</a:t>
            </a:fld>
            <a:endParaRPr lang="sl-SI"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a:t>Kliknite, če želite urediti slog naslova matrice</a:t>
            </a:r>
            <a:endParaRPr lang="sl-SI" noProof="0" dirty="0"/>
          </a:p>
        </p:txBody>
      </p:sp>
      <p:sp>
        <p:nvSpPr>
          <p:cNvPr id="3" name="Označba mesta besedila 2"/>
          <p:cNvSpPr>
            <a:spLocks noGrp="1"/>
          </p:cNvSpPr>
          <p:nvPr>
            <p:ph type="body" idx="1"/>
          </p:nvPr>
        </p:nvSpPr>
        <p:spPr>
          <a:xfrm>
            <a:off x="152400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p:cNvSpPr>
            <a:spLocks noGrp="1"/>
          </p:cNvSpPr>
          <p:nvPr>
            <p:ph sz="half" idx="2"/>
          </p:nvPr>
        </p:nvSpPr>
        <p:spPr>
          <a:xfrm>
            <a:off x="1524000" y="2624666"/>
            <a:ext cx="4389120" cy="2675467"/>
          </a:xfrm>
        </p:spPr>
        <p:txBody>
          <a:bodyPr rtlCol="0"/>
          <a:lstStyle>
            <a:lvl1pPr rtl="0">
              <a:defRPr/>
            </a:lvl1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noProof="0" dirty="0"/>
          </a:p>
        </p:txBody>
      </p:sp>
      <p:sp>
        <p:nvSpPr>
          <p:cNvPr id="5" name="Označba mesta za besedilo 4"/>
          <p:cNvSpPr>
            <a:spLocks noGrp="1"/>
          </p:cNvSpPr>
          <p:nvPr>
            <p:ph type="body" sz="quarter" idx="3"/>
          </p:nvPr>
        </p:nvSpPr>
        <p:spPr>
          <a:xfrm>
            <a:off x="627888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za vsebino 5"/>
          <p:cNvSpPr>
            <a:spLocks noGrp="1"/>
          </p:cNvSpPr>
          <p:nvPr>
            <p:ph sz="quarter" idx="4"/>
          </p:nvPr>
        </p:nvSpPr>
        <p:spPr>
          <a:xfrm>
            <a:off x="6278880" y="2624666"/>
            <a:ext cx="4389120" cy="2675467"/>
          </a:xfrm>
        </p:spPr>
        <p:txBody>
          <a:bodyPr rtlCol="0"/>
          <a:lstStyle>
            <a:lvl1pPr rtl="0">
              <a:defRPr/>
            </a:lvl1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noProof="0" dirty="0"/>
          </a:p>
        </p:txBody>
      </p:sp>
      <p:sp>
        <p:nvSpPr>
          <p:cNvPr id="8" name="Označba mesta za nogo 7"/>
          <p:cNvSpPr>
            <a:spLocks noGrp="1"/>
          </p:cNvSpPr>
          <p:nvPr>
            <p:ph type="ftr" sz="quarter" idx="11"/>
          </p:nvPr>
        </p:nvSpPr>
        <p:spPr/>
        <p:txBody>
          <a:bodyPr rtlCol="0"/>
          <a:lstStyle/>
          <a:p>
            <a:pPr rtl="0"/>
            <a:r>
              <a:rPr lang="sl-SI" noProof="0" dirty="0"/>
              <a:t>Dodajte nogo</a:t>
            </a:r>
          </a:p>
        </p:txBody>
      </p:sp>
      <p:sp>
        <p:nvSpPr>
          <p:cNvPr id="7" name="Označba mesta za datum 6"/>
          <p:cNvSpPr>
            <a:spLocks noGrp="1"/>
          </p:cNvSpPr>
          <p:nvPr>
            <p:ph type="dt" sz="half" idx="10"/>
          </p:nvPr>
        </p:nvSpPr>
        <p:spPr/>
        <p:txBody>
          <a:bodyPr rtlCol="0"/>
          <a:lstStyle/>
          <a:p>
            <a:pPr rtl="0"/>
            <a:fld id="{5156A329-EB4A-45C1-9BF8-FF92C6C71C80}" type="datetime1">
              <a:rPr lang="sl-SI" noProof="0" smtClean="0"/>
              <a:t>4. 10. 2023</a:t>
            </a:fld>
            <a:endParaRPr lang="sl-SI" noProof="0" dirty="0"/>
          </a:p>
        </p:txBody>
      </p:sp>
      <p:sp>
        <p:nvSpPr>
          <p:cNvPr id="9" name="Označba mesta za številko diapozitiva 8"/>
          <p:cNvSpPr>
            <a:spLocks noGrp="1"/>
          </p:cNvSpPr>
          <p:nvPr>
            <p:ph type="sldNum" sz="quarter" idx="12"/>
          </p:nvPr>
        </p:nvSpPr>
        <p:spPr/>
        <p:txBody>
          <a:bodyPr rtlCol="0"/>
          <a:lstStyle/>
          <a:p>
            <a:pPr rtl="0"/>
            <a:fld id="{289D71E3-7D81-4C24-B9D8-6B108755C64C}" type="slidenum">
              <a:rPr lang="sl-SI" noProof="0" smtClean="0"/>
              <a:t>‹#›</a:t>
            </a:fld>
            <a:endParaRPr lang="sl-SI"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sl-SI" dirty="0"/>
          </a:p>
        </p:txBody>
      </p:sp>
      <p:sp>
        <p:nvSpPr>
          <p:cNvPr id="4" name="Označba mesta za nogo 3"/>
          <p:cNvSpPr>
            <a:spLocks noGrp="1"/>
          </p:cNvSpPr>
          <p:nvPr>
            <p:ph type="ftr" sz="quarter" idx="11"/>
          </p:nvPr>
        </p:nvSpPr>
        <p:spPr/>
        <p:txBody>
          <a:bodyPr rtlCol="0"/>
          <a:lstStyle/>
          <a:p>
            <a:pPr rtl="0"/>
            <a:r>
              <a:rPr lang="sl-SI" dirty="0"/>
              <a:t>Dodajte nogo</a:t>
            </a:r>
          </a:p>
        </p:txBody>
      </p:sp>
      <p:sp>
        <p:nvSpPr>
          <p:cNvPr id="3" name="Označba mesta za datum 2"/>
          <p:cNvSpPr>
            <a:spLocks noGrp="1"/>
          </p:cNvSpPr>
          <p:nvPr>
            <p:ph type="dt" sz="half" idx="10"/>
          </p:nvPr>
        </p:nvSpPr>
        <p:spPr/>
        <p:txBody>
          <a:bodyPr rtlCol="0"/>
          <a:lstStyle/>
          <a:p>
            <a:pPr rtl="0"/>
            <a:fld id="{AFA3F082-31CB-4A76-BC38-31ED86CB083F}" type="datetime1">
              <a:rPr lang="sl-SI" smtClean="0"/>
              <a:t>4. 10. 2023</a:t>
            </a:fld>
            <a:endParaRPr lang="sl-SI" dirty="0"/>
          </a:p>
        </p:txBody>
      </p:sp>
      <p:sp>
        <p:nvSpPr>
          <p:cNvPr id="5" name="Označba mesta za številko diapozitiva 4"/>
          <p:cNvSpPr>
            <a:spLocks noGrp="1"/>
          </p:cNvSpPr>
          <p:nvPr>
            <p:ph type="sldNum" sz="quarter" idx="12"/>
          </p:nvPr>
        </p:nvSpPr>
        <p:spPr/>
        <p:txBody>
          <a:bodyPr rtlCol="0"/>
          <a:lstStyle/>
          <a:p>
            <a:pPr rtl="0"/>
            <a:fld id="{289D71E3-7D81-4C24-B9D8-6B108755C64C}" type="slidenum">
              <a:rPr lang="sl-SI" smtClean="0"/>
              <a:t>‹#›</a:t>
            </a:fld>
            <a:endParaRPr lang="sl-SI"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Označba mesta za nogo 2"/>
          <p:cNvSpPr>
            <a:spLocks noGrp="1"/>
          </p:cNvSpPr>
          <p:nvPr>
            <p:ph type="ftr" sz="quarter" idx="11"/>
          </p:nvPr>
        </p:nvSpPr>
        <p:spPr/>
        <p:txBody>
          <a:bodyPr rtlCol="0"/>
          <a:lstStyle/>
          <a:p>
            <a:pPr rtl="0"/>
            <a:r>
              <a:rPr lang="sl-SI" dirty="0"/>
              <a:t>Dodajte nogo</a:t>
            </a:r>
          </a:p>
        </p:txBody>
      </p:sp>
      <p:sp>
        <p:nvSpPr>
          <p:cNvPr id="2" name="Označba mesta za datum 1"/>
          <p:cNvSpPr>
            <a:spLocks noGrp="1"/>
          </p:cNvSpPr>
          <p:nvPr>
            <p:ph type="dt" sz="half" idx="10"/>
          </p:nvPr>
        </p:nvSpPr>
        <p:spPr/>
        <p:txBody>
          <a:bodyPr rtlCol="0"/>
          <a:lstStyle/>
          <a:p>
            <a:pPr rtl="0"/>
            <a:fld id="{E8C9A122-44B6-4C96-8625-46C7EFBCC773}" type="datetime1">
              <a:rPr lang="sl-SI" smtClean="0"/>
              <a:t>4. 10. 2023</a:t>
            </a:fld>
            <a:endParaRPr lang="sl-SI" dirty="0"/>
          </a:p>
        </p:txBody>
      </p:sp>
      <p:sp>
        <p:nvSpPr>
          <p:cNvPr id="4" name="Označba mesta za številko diapozitiva 3"/>
          <p:cNvSpPr>
            <a:spLocks noGrp="1"/>
          </p:cNvSpPr>
          <p:nvPr>
            <p:ph type="sldNum" sz="quarter" idx="12"/>
          </p:nvPr>
        </p:nvSpPr>
        <p:spPr/>
        <p:txBody>
          <a:bodyPr rtlCol="0"/>
          <a:lstStyle/>
          <a:p>
            <a:pPr rtl="0"/>
            <a:fld id="{289D71E3-7D81-4C24-B9D8-6B108755C64C}" type="slidenum">
              <a:rPr lang="sl-SI" smtClean="0"/>
              <a:t>‹#›</a:t>
            </a:fld>
            <a:endParaRPr lang="sl-SI"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defRPr sz="3200"/>
            </a:lvl1pPr>
          </a:lstStyle>
          <a:p>
            <a:pPr rtl="0"/>
            <a:r>
              <a:rPr lang="sl-SI" noProof="0"/>
              <a:t>Kliknite, če želite urediti slog naslova matrice</a:t>
            </a:r>
            <a:endParaRPr lang="sl-SI" noProof="0" dirty="0"/>
          </a:p>
        </p:txBody>
      </p:sp>
      <p:sp>
        <p:nvSpPr>
          <p:cNvPr id="3" name="Označba mesta za vsebino 2"/>
          <p:cNvSpPr>
            <a:spLocks noGrp="1"/>
          </p:cNvSpPr>
          <p:nvPr>
            <p:ph idx="1"/>
          </p:nvPr>
        </p:nvSpPr>
        <p:spPr>
          <a:xfrm>
            <a:off x="4724400" y="1828800"/>
            <a:ext cx="5943600" cy="3476625"/>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sl-SI" noProof="0" dirty="0"/>
          </a:p>
        </p:txBody>
      </p:sp>
      <p:sp>
        <p:nvSpPr>
          <p:cNvPr id="4" name="Označba mesta za besedilo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6" name="Označba mesta za nogo 5"/>
          <p:cNvSpPr>
            <a:spLocks noGrp="1"/>
          </p:cNvSpPr>
          <p:nvPr>
            <p:ph type="ftr" sz="quarter" idx="11"/>
          </p:nvPr>
        </p:nvSpPr>
        <p:spPr/>
        <p:txBody>
          <a:bodyPr rtlCol="0"/>
          <a:lstStyle/>
          <a:p>
            <a:pPr rtl="0"/>
            <a:r>
              <a:rPr lang="sl-SI" noProof="0" dirty="0"/>
              <a:t>Dodajte nogo</a:t>
            </a:r>
          </a:p>
        </p:txBody>
      </p:sp>
      <p:sp>
        <p:nvSpPr>
          <p:cNvPr id="5" name="Označba mesta za datum 4"/>
          <p:cNvSpPr>
            <a:spLocks noGrp="1"/>
          </p:cNvSpPr>
          <p:nvPr>
            <p:ph type="dt" sz="half" idx="10"/>
          </p:nvPr>
        </p:nvSpPr>
        <p:spPr/>
        <p:txBody>
          <a:bodyPr rtlCol="0"/>
          <a:lstStyle/>
          <a:p>
            <a:pPr rtl="0"/>
            <a:fld id="{EEC91ACE-B733-45A9-A129-5282C86176FD}" type="datetime1">
              <a:rPr lang="sl-SI" noProof="0" smtClean="0"/>
              <a:t>4. 10. 2023</a:t>
            </a:fld>
            <a:endParaRPr lang="sl-SI" noProof="0" dirty="0"/>
          </a:p>
        </p:txBody>
      </p:sp>
      <p:sp>
        <p:nvSpPr>
          <p:cNvPr id="7" name="Označba mesta za številko diapozitiva 6"/>
          <p:cNvSpPr>
            <a:spLocks noGrp="1"/>
          </p:cNvSpPr>
          <p:nvPr>
            <p:ph type="sldNum" sz="quarter" idx="12"/>
          </p:nvPr>
        </p:nvSpPr>
        <p:spPr/>
        <p:txBody>
          <a:bodyPr rtlCol="0"/>
          <a:lstStyle/>
          <a:p>
            <a:pPr rtl="0"/>
            <a:fld id="{289D71E3-7D81-4C24-B9D8-6B108755C64C}" type="slidenum">
              <a:rPr lang="sl-SI" noProof="0" smtClean="0"/>
              <a:t>‹#›</a:t>
            </a:fld>
            <a:endParaRPr lang="sl-SI"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ka z napisom">
    <p:spTree>
      <p:nvGrpSpPr>
        <p:cNvPr id="1" name=""/>
        <p:cNvGrpSpPr/>
        <p:nvPr/>
      </p:nvGrpSpPr>
      <p:grpSpPr>
        <a:xfrm>
          <a:off x="0" y="0"/>
          <a:ext cx="0" cy="0"/>
          <a:chOff x="0" y="0"/>
          <a:chExt cx="0" cy="0"/>
        </a:xfrm>
      </p:grpSpPr>
      <p:sp>
        <p:nvSpPr>
          <p:cNvPr id="8" name="Prostoročno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dirty="0"/>
          </a:p>
        </p:txBody>
      </p:sp>
      <p:sp>
        <p:nvSpPr>
          <p:cNvPr id="2" name="Naslov 1"/>
          <p:cNvSpPr>
            <a:spLocks noGrp="1"/>
          </p:cNvSpPr>
          <p:nvPr>
            <p:ph type="title"/>
          </p:nvPr>
        </p:nvSpPr>
        <p:spPr/>
        <p:txBody>
          <a:bodyPr rtlCol="0" anchor="b"/>
          <a:lstStyle>
            <a:lvl1pPr>
              <a:defRPr sz="3200"/>
            </a:lvl1pPr>
          </a:lstStyle>
          <a:p>
            <a:pPr rtl="0"/>
            <a:r>
              <a:rPr lang="sl-SI"/>
              <a:t>Kliknite, če želite urediti slog naslova matrice</a:t>
            </a:r>
            <a:endParaRPr lang="sl-SI" dirty="0"/>
          </a:p>
        </p:txBody>
      </p:sp>
      <p:sp>
        <p:nvSpPr>
          <p:cNvPr id="12" name="Označba mesta za sliko 11" descr="Prazna označba mesta za dodajanje slike. Kliknite označbo mesta in izberite sliko, ki jo želite dodati."/>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a:t>Kliknite ikono, če želite dodati sliko</a:t>
            </a:r>
            <a:endParaRPr lang="sl-SI" dirty="0"/>
          </a:p>
        </p:txBody>
      </p:sp>
      <p:sp>
        <p:nvSpPr>
          <p:cNvPr id="4" name="Označba mesta besedila 3"/>
          <p:cNvSpPr>
            <a:spLocks noGrp="1"/>
          </p:cNvSpPr>
          <p:nvPr>
            <p:ph type="body" sz="half" idx="2"/>
          </p:nvPr>
        </p:nvSpPr>
        <p:spPr>
          <a:xfrm>
            <a:off x="7010400" y="2245995"/>
            <a:ext cx="3657600" cy="2194560"/>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6" name="Označba mesta za nogo 5"/>
          <p:cNvSpPr>
            <a:spLocks noGrp="1"/>
          </p:cNvSpPr>
          <p:nvPr>
            <p:ph type="ftr" sz="quarter" idx="11"/>
          </p:nvPr>
        </p:nvSpPr>
        <p:spPr/>
        <p:txBody>
          <a:bodyPr rtlCol="0"/>
          <a:lstStyle/>
          <a:p>
            <a:pPr rtl="0"/>
            <a:r>
              <a:rPr lang="sl-SI" dirty="0"/>
              <a:t>Dodajte nogo</a:t>
            </a:r>
          </a:p>
        </p:txBody>
      </p:sp>
      <p:sp>
        <p:nvSpPr>
          <p:cNvPr id="5" name="Označba mesta za datum 4"/>
          <p:cNvSpPr>
            <a:spLocks noGrp="1"/>
          </p:cNvSpPr>
          <p:nvPr>
            <p:ph type="dt" sz="half" idx="10"/>
          </p:nvPr>
        </p:nvSpPr>
        <p:spPr/>
        <p:txBody>
          <a:bodyPr rtlCol="0"/>
          <a:lstStyle/>
          <a:p>
            <a:pPr rtl="0"/>
            <a:fld id="{35440745-BD35-4B97-AB0A-AC05DD6FCCFA}" type="datetime1">
              <a:rPr lang="sl-SI" smtClean="0"/>
              <a:t>4. 10. 2023</a:t>
            </a:fld>
            <a:endParaRPr lang="sl-SI" dirty="0"/>
          </a:p>
        </p:txBody>
      </p:sp>
      <p:sp>
        <p:nvSpPr>
          <p:cNvPr id="7" name="Označba mesta za številko diapozitiva 6"/>
          <p:cNvSpPr>
            <a:spLocks noGrp="1"/>
          </p:cNvSpPr>
          <p:nvPr>
            <p:ph type="sldNum" sz="quarter" idx="12"/>
          </p:nvPr>
        </p:nvSpPr>
        <p:spPr/>
        <p:txBody>
          <a:bodyPr rtlCol="0"/>
          <a:lstStyle/>
          <a:p>
            <a:pPr rtl="0"/>
            <a:fld id="{289D71E3-7D81-4C24-B9D8-6B108755C64C}" type="slidenum">
              <a:rPr lang="sl-SI" smtClean="0"/>
              <a:t>‹#›</a:t>
            </a:fld>
            <a:endParaRPr lang="sl-SI"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Slika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Označba mesta za naslov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sl-SI" dirty="0"/>
              <a:t>Kliknite, če želite urediti slog naslova matrice</a:t>
            </a:r>
          </a:p>
        </p:txBody>
      </p:sp>
      <p:sp>
        <p:nvSpPr>
          <p:cNvPr id="3" name="Označba mesta besedila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sl-SI"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5" name="Označba mesta za nogo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sl-SI" dirty="0"/>
              <a:t>Dodajte nogo</a:t>
            </a:r>
          </a:p>
        </p:txBody>
      </p:sp>
      <p:sp>
        <p:nvSpPr>
          <p:cNvPr id="4" name="Označba mesta za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8F26A91-451C-46F4-8AA6-67A3B48251F9}" type="datetime1">
              <a:rPr lang="sl-SI" smtClean="0"/>
              <a:t>4. 10. 2023</a:t>
            </a:fld>
            <a:endParaRPr lang="sl-SI" dirty="0"/>
          </a:p>
        </p:txBody>
      </p:sp>
      <p:sp>
        <p:nvSpPr>
          <p:cNvPr id="6" name="Označba mesta za številko diapozitiva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sl-SI" smtClean="0"/>
              <a:pPr/>
              <a:t>‹#›</a:t>
            </a:fld>
            <a:endParaRPr lang="sl-SI"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gov.si/podrocja/izobrazevanje-znanost-in-sport/predsolska-vzgoj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94892" y="2002577"/>
            <a:ext cx="8458200" cy="1828800"/>
          </a:xfrm>
        </p:spPr>
        <p:txBody>
          <a:bodyPr rtlCol="0">
            <a:normAutofit fontScale="90000"/>
          </a:bodyPr>
          <a:lstStyle/>
          <a:p>
            <a:pPr rtl="0">
              <a:lnSpc>
                <a:spcPct val="150000"/>
              </a:lnSpc>
            </a:pPr>
            <a:r>
              <a:rPr lang="en" b="1" dirty="0">
                <a:solidFill>
                  <a:srgbClr val="FF0000"/>
                </a:solidFill>
              </a:rPr>
              <a:t>EDUCATIONAL SYSTEM IN SLOVENIA</a:t>
            </a:r>
          </a:p>
        </p:txBody>
      </p:sp>
      <p:pic>
        <p:nvPicPr>
          <p:cNvPr id="4" name="Slika 3">
            <a:extLst>
              <a:ext uri="{FF2B5EF4-FFF2-40B4-BE49-F238E27FC236}">
                <a16:creationId xmlns:a16="http://schemas.microsoft.com/office/drawing/2014/main" id="{56DDE75C-05D0-4E82-9A05-4112AAE8F576}"/>
              </a:ext>
            </a:extLst>
          </p:cNvPr>
          <p:cNvPicPr/>
          <p:nvPr/>
        </p:nvPicPr>
        <p:blipFill rotWithShape="1">
          <a:blip r:embed="rId3">
            <a:extLst>
              <a:ext uri="{28A0092B-C50C-407E-A947-70E740481C1C}">
                <a14:useLocalDpi xmlns:a14="http://schemas.microsoft.com/office/drawing/2010/main" val="0"/>
              </a:ext>
            </a:extLst>
          </a:blip>
          <a:srcRect l="1634"/>
          <a:stretch/>
        </p:blipFill>
        <p:spPr bwMode="auto">
          <a:xfrm>
            <a:off x="551384" y="499294"/>
            <a:ext cx="8784976" cy="1057498"/>
          </a:xfrm>
          <a:prstGeom prst="rect">
            <a:avLst/>
          </a:prstGeom>
          <a:noFill/>
          <a:ln>
            <a:noFill/>
          </a:ln>
          <a:extLst>
            <a:ext uri="{53640926-AAD7-44D8-BBD7-CCE9431645EC}">
              <a14:shadowObscured xmlns:a14="http://schemas.microsoft.com/office/drawing/2010/main"/>
            </a:ext>
          </a:extLst>
        </p:spPr>
      </p:pic>
      <p:pic>
        <p:nvPicPr>
          <p:cNvPr id="5" name="Slika 4" descr="CMEPIUS - Erasmus plus | Promocija razpisa Erasmus+ 2021 – začenjamo 30.  marca 2021">
            <a:extLst>
              <a:ext uri="{FF2B5EF4-FFF2-40B4-BE49-F238E27FC236}">
                <a16:creationId xmlns:a16="http://schemas.microsoft.com/office/drawing/2014/main" id="{96DC407A-D356-4B4E-BB32-5CED1597405B}"/>
              </a:ext>
            </a:extLst>
          </p:cNvPr>
          <p:cNvPicPr/>
          <p:nvPr/>
        </p:nvPicPr>
        <p:blipFill rotWithShape="1">
          <a:blip r:embed="rId4" cstate="print">
            <a:extLst>
              <a:ext uri="{28A0092B-C50C-407E-A947-70E740481C1C}">
                <a14:useLocalDpi xmlns:a14="http://schemas.microsoft.com/office/drawing/2010/main" val="0"/>
              </a:ext>
            </a:extLst>
          </a:blip>
          <a:srcRect l="18707" t="5844" r="16112"/>
          <a:stretch/>
        </p:blipFill>
        <p:spPr bwMode="auto">
          <a:xfrm>
            <a:off x="9336360" y="499294"/>
            <a:ext cx="2160240" cy="769466"/>
          </a:xfrm>
          <a:prstGeom prst="rect">
            <a:avLst/>
          </a:prstGeom>
          <a:noFill/>
          <a:ln>
            <a:noFill/>
          </a:ln>
          <a:extLst>
            <a:ext uri="{53640926-AAD7-44D8-BBD7-CCE9431645EC}">
              <a14:shadowObscured xmlns:a14="http://schemas.microsoft.com/office/drawing/2010/main"/>
            </a:ext>
          </a:extLst>
        </p:spPr>
      </p:pic>
      <p:pic>
        <p:nvPicPr>
          <p:cNvPr id="6" name="Slika 5">
            <a:extLst>
              <a:ext uri="{FF2B5EF4-FFF2-40B4-BE49-F238E27FC236}">
                <a16:creationId xmlns:a16="http://schemas.microsoft.com/office/drawing/2014/main" id="{60D0B2C8-449E-4329-ACBF-7C5E6999481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87888" y="3861048"/>
            <a:ext cx="3240360"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avokotnik: zaokroženi vogali 16">
            <a:extLst>
              <a:ext uri="{FF2B5EF4-FFF2-40B4-BE49-F238E27FC236}">
                <a16:creationId xmlns:a16="http://schemas.microsoft.com/office/drawing/2014/main" id="{2B69A31F-6EC7-4FBE-B295-B13CA4EF5FF1}"/>
              </a:ext>
            </a:extLst>
          </p:cNvPr>
          <p:cNvSpPr/>
          <p:nvPr/>
        </p:nvSpPr>
        <p:spPr>
          <a:xfrm>
            <a:off x="6837131" y="3386031"/>
            <a:ext cx="4032084" cy="17543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6" name="Pravokotnik: zaokroženi vogali 15">
            <a:extLst>
              <a:ext uri="{FF2B5EF4-FFF2-40B4-BE49-F238E27FC236}">
                <a16:creationId xmlns:a16="http://schemas.microsoft.com/office/drawing/2014/main" id="{3481302C-64A8-46F8-8FB3-A74447A8140B}"/>
              </a:ext>
            </a:extLst>
          </p:cNvPr>
          <p:cNvSpPr/>
          <p:nvPr/>
        </p:nvSpPr>
        <p:spPr>
          <a:xfrm>
            <a:off x="6837130" y="1578002"/>
            <a:ext cx="4032085" cy="16288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3" name="Naslov 12"/>
          <p:cNvSpPr>
            <a:spLocks noGrp="1"/>
          </p:cNvSpPr>
          <p:nvPr>
            <p:ph type="title"/>
          </p:nvPr>
        </p:nvSpPr>
        <p:spPr>
          <a:xfrm>
            <a:off x="838200" y="561051"/>
            <a:ext cx="9829800" cy="1082674"/>
          </a:xfrm>
        </p:spPr>
        <p:txBody>
          <a:bodyPr rtlCol="0">
            <a:normAutofit/>
          </a:bodyPr>
          <a:lstStyle/>
          <a:p>
            <a:r>
              <a:rPr lang="en" sz="2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There are </a:t>
            </a:r>
            <a:r>
              <a:rPr lang="en" sz="22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children </a:t>
            </a:r>
            <a:r>
              <a:rPr lang="en" sz="2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in </a:t>
            </a:r>
            <a:r>
              <a:rPr lang="en" sz="22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kindergartens</a:t>
            </a:r>
            <a:r>
              <a:rPr lang="en" sz="2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en" sz="22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divided </a:t>
            </a:r>
            <a:r>
              <a:rPr lang="en" sz="2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into sections according </a:t>
            </a:r>
            <a:r>
              <a:rPr lang="en" sz="22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to </a:t>
            </a:r>
            <a:r>
              <a:rPr lang="en" sz="2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age:</a:t>
            </a:r>
            <a:br>
              <a:rPr lang="sl-SI" sz="32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br>
            <a:endParaRPr lang="sl-SI" dirty="0"/>
          </a:p>
        </p:txBody>
      </p:sp>
      <p:sp>
        <p:nvSpPr>
          <p:cNvPr id="3" name="Označba mesta besedila 2">
            <a:extLst>
              <a:ext uri="{FF2B5EF4-FFF2-40B4-BE49-F238E27FC236}">
                <a16:creationId xmlns:a16="http://schemas.microsoft.com/office/drawing/2014/main" id="{0AF4C22F-1A2B-4918-BE92-9150B08C6E6E}"/>
              </a:ext>
            </a:extLst>
          </p:cNvPr>
          <p:cNvSpPr>
            <a:spLocks noGrp="1"/>
          </p:cNvSpPr>
          <p:nvPr>
            <p:ph type="body" sz="half" idx="2"/>
          </p:nvPr>
        </p:nvSpPr>
        <p:spPr>
          <a:xfrm>
            <a:off x="6879667" y="1614260"/>
            <a:ext cx="3989548" cy="1584175"/>
          </a:xfrm>
        </p:spPr>
        <p:txBody>
          <a:bodyPr>
            <a:normAutofit fontScale="92500"/>
          </a:bodyPr>
          <a:lstStyle/>
          <a:p>
            <a:pPr algn="just"/>
            <a:r>
              <a:rPr lang="en" sz="1800" dirty="0"/>
              <a:t>Parents can enforce reduced payment Kindergarten, according to the income they receive. The most parents belongs to the 5th income department class and for kindergarten they pay 35% of the economic price program.</a:t>
            </a:r>
            <a:endParaRPr lang="en-SI" dirty="0"/>
          </a:p>
        </p:txBody>
      </p:sp>
      <p:sp>
        <p:nvSpPr>
          <p:cNvPr id="9" name="PoljeZBesedilom 8">
            <a:extLst>
              <a:ext uri="{FF2B5EF4-FFF2-40B4-BE49-F238E27FC236}">
                <a16:creationId xmlns:a16="http://schemas.microsoft.com/office/drawing/2014/main" id="{0B934196-DCDB-4530-9D35-F7CF01F4F99C}"/>
              </a:ext>
            </a:extLst>
          </p:cNvPr>
          <p:cNvSpPr txBox="1"/>
          <p:nvPr/>
        </p:nvSpPr>
        <p:spPr>
          <a:xfrm>
            <a:off x="1129989" y="1822025"/>
            <a:ext cx="5112568" cy="3009863"/>
          </a:xfrm>
          <a:prstGeom prst="rect">
            <a:avLst/>
          </a:prstGeom>
          <a:noFill/>
        </p:spPr>
        <p:txBody>
          <a:bodyPr wrap="square">
            <a:spAutoFit/>
          </a:bodyPr>
          <a:lstStyle/>
          <a:p>
            <a:pPr marL="742950" lvl="1" indent="-285750" algn="just">
              <a:lnSpc>
                <a:spcPct val="106000"/>
              </a:lnSpc>
              <a:spcAft>
                <a:spcPts val="800"/>
              </a:spcAft>
              <a:buFont typeface="Wingdings" panose="05000000000000000000" pitchFamily="2" charset="2"/>
              <a:buChar char="Ø"/>
            </a:pPr>
            <a:r>
              <a:rPr lang="en" dirty="0">
                <a:solidFill>
                  <a:srgbClr val="111111"/>
                </a:solidFill>
                <a:latin typeface="Arial" panose="020B0604020202020204" pitchFamily="34" charset="0"/>
                <a:ea typeface="Calibri" panose="020F0502020204030204" pitchFamily="34" charset="0"/>
                <a:cs typeface="Times New Roman" panose="02020603050405020304" pitchFamily="18" charset="0"/>
              </a:rPr>
              <a:t>1</a:t>
            </a:r>
            <a:r>
              <a:rPr lang="sl-SI" dirty="0">
                <a:solidFill>
                  <a:srgbClr val="111111"/>
                </a:solidFill>
                <a:latin typeface="Arial" panose="020B0604020202020204" pitchFamily="34" charset="0"/>
                <a:ea typeface="Calibri" panose="020F0502020204030204" pitchFamily="34" charset="0"/>
                <a:cs typeface="Times New Roman" panose="02020603050405020304" pitchFamily="18" charset="0"/>
              </a:rPr>
              <a:t>st</a:t>
            </a:r>
            <a:r>
              <a:rPr lang="en" dirty="0">
                <a:solidFill>
                  <a:srgbClr val="111111"/>
                </a:solidFill>
                <a:latin typeface="Arial" panose="020B0604020202020204" pitchFamily="34" charset="0"/>
                <a:ea typeface="Calibri" panose="020F0502020204030204" pitchFamily="34" charset="0"/>
                <a:cs typeface="Times New Roman" panose="02020603050405020304" pitchFamily="18" charset="0"/>
              </a:rPr>
              <a:t> </a:t>
            </a:r>
            <a:r>
              <a:rPr lang="sl-SI" dirty="0">
                <a:solidFill>
                  <a:srgbClr val="111111"/>
                </a:solidFill>
                <a:latin typeface="Arial" panose="020B0604020202020204" pitchFamily="34" charset="0"/>
                <a:ea typeface="Calibri" panose="020F0502020204030204" pitchFamily="34" charset="0"/>
                <a:cs typeface="Times New Roman" panose="02020603050405020304" pitchFamily="18" charset="0"/>
              </a:rPr>
              <a:t>a</a:t>
            </a:r>
            <a:r>
              <a:rPr lang="en" dirty="0">
                <a:solidFill>
                  <a:srgbClr val="111111"/>
                </a:solidFill>
                <a:latin typeface="Arial" panose="020B0604020202020204" pitchFamily="34" charset="0"/>
                <a:ea typeface="Calibri" panose="020F0502020204030204" pitchFamily="34" charset="0"/>
                <a:cs typeface="Times New Roman" panose="02020603050405020304" pitchFamily="18" charset="0"/>
              </a:rPr>
              <a:t>ge </a:t>
            </a:r>
            <a:r>
              <a:rPr lang="sl-SI" dirty="0">
                <a:solidFill>
                  <a:srgbClr val="111111"/>
                </a:solidFill>
                <a:latin typeface="Arial" panose="020B0604020202020204" pitchFamily="34" charset="0"/>
                <a:ea typeface="Calibri" panose="020F0502020204030204" pitchFamily="34" charset="0"/>
                <a:cs typeface="Times New Roman" panose="02020603050405020304" pitchFamily="18" charset="0"/>
              </a:rPr>
              <a:t>period</a:t>
            </a:r>
            <a:r>
              <a:rPr lang="en" dirty="0">
                <a:solidFill>
                  <a:srgbClr val="111111"/>
                </a:solidFill>
                <a:latin typeface="Arial" panose="020B0604020202020204" pitchFamily="34" charset="0"/>
                <a:ea typeface="Calibri" panose="020F0502020204030204" pitchFamily="34" charset="0"/>
                <a:cs typeface="Times New Roman" panose="02020603050405020304" pitchFamily="18" charset="0"/>
              </a:rPr>
              <a:t>:</a:t>
            </a:r>
          </a:p>
          <a:p>
            <a:pPr lvl="1" algn="just">
              <a:lnSpc>
                <a:spcPct val="106000"/>
              </a:lnSpc>
              <a:spcAft>
                <a:spcPts val="800"/>
              </a:spcAft>
            </a:pPr>
            <a:r>
              <a:rPr lang="en" dirty="0">
                <a:solidFill>
                  <a:srgbClr val="0070C0"/>
                </a:solidFill>
                <a:latin typeface="Arial" panose="020B0604020202020204" pitchFamily="34" charset="0"/>
                <a:ea typeface="Calibri" panose="020F0502020204030204" pitchFamily="34" charset="0"/>
                <a:cs typeface="Times New Roman" panose="02020603050405020304" pitchFamily="18" charset="0"/>
              </a:rPr>
              <a:t>From 1 year to 3 years </a:t>
            </a:r>
            <a:r>
              <a:rPr lang="sl-SI"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old</a:t>
            </a:r>
            <a:r>
              <a:rPr lang="sl-SI"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 dirty="0">
                <a:solidFill>
                  <a:srgbClr val="0070C0"/>
                </a:solidFill>
                <a:latin typeface="Arial" panose="020B0604020202020204" pitchFamily="34" charset="0"/>
                <a:ea typeface="Calibri" panose="020F0502020204030204" pitchFamily="34" charset="0"/>
                <a:cs typeface="Times New Roman" panose="02020603050405020304" pitchFamily="18" charset="0"/>
              </a:rPr>
              <a:t>(</a:t>
            </a:r>
            <a:r>
              <a:rPr lang="en" dirty="0">
                <a:solidFill>
                  <a:srgbClr val="0070C0"/>
                </a:solidFill>
              </a:rPr>
              <a:t>€576.00)</a:t>
            </a:r>
            <a:endParaRPr lang="sl-SI" dirty="0">
              <a:solidFill>
                <a:srgbClr val="0070C0"/>
              </a:solidFill>
              <a:latin typeface="Arial" panose="020B0604020202020204" pitchFamily="34" charset="0"/>
              <a:cs typeface="Times New Roman" panose="02020603050405020304" pitchFamily="18" charset="0"/>
            </a:endParaRPr>
          </a:p>
          <a:p>
            <a:pPr algn="just">
              <a:lnSpc>
                <a:spcPct val="106000"/>
              </a:lnSpc>
              <a:spcAft>
                <a:spcPts val="800"/>
              </a:spcAft>
            </a:pPr>
            <a:r>
              <a:rPr lang="en" sz="1600" dirty="0">
                <a:solidFill>
                  <a:srgbClr val="111111"/>
                </a:solidFill>
                <a:latin typeface="Arial" panose="020B0604020202020204" pitchFamily="34" charset="0"/>
                <a:ea typeface="Calibri" panose="020F0502020204030204" pitchFamily="34" charset="0"/>
                <a:cs typeface="Times New Roman" panose="02020603050405020304" pitchFamily="18" charset="0"/>
              </a:rPr>
              <a:t>Transition from 3 to 4 years</a:t>
            </a:r>
            <a:r>
              <a:rPr lang="sl-SI" sz="1600" dirty="0">
                <a:solidFill>
                  <a:srgbClr val="111111"/>
                </a:solidFill>
                <a:latin typeface="Arial" panose="020B0604020202020204" pitchFamily="34" charset="0"/>
                <a:ea typeface="Calibri" panose="020F0502020204030204" pitchFamily="34" charset="0"/>
                <a:cs typeface="Times New Roman" panose="02020603050405020304" pitchFamily="18" charset="0"/>
              </a:rPr>
              <a:t> </a:t>
            </a:r>
            <a:r>
              <a:rPr lang="sl-SI" sz="1600" dirty="0" err="1">
                <a:solidFill>
                  <a:srgbClr val="111111"/>
                </a:solidFill>
                <a:latin typeface="Arial" panose="020B0604020202020204" pitchFamily="34" charset="0"/>
                <a:ea typeface="Calibri" panose="020F0502020204030204" pitchFamily="34" charset="0"/>
                <a:cs typeface="Times New Roman" panose="02020603050405020304" pitchFamily="18" charset="0"/>
              </a:rPr>
              <a:t>old</a:t>
            </a:r>
            <a:r>
              <a:rPr lang="en" sz="1600" dirty="0">
                <a:solidFill>
                  <a:srgbClr val="111111"/>
                </a:solidFill>
                <a:latin typeface="Arial" panose="020B0604020202020204" pitchFamily="34" charset="0"/>
                <a:ea typeface="Calibri" panose="020F0502020204030204" pitchFamily="34" charset="0"/>
                <a:cs typeface="Times New Roman" panose="02020603050405020304" pitchFamily="18" charset="0"/>
              </a:rPr>
              <a:t>  </a:t>
            </a:r>
            <a:r>
              <a:rPr lang="sl-SI" sz="1600" dirty="0">
                <a:solidFill>
                  <a:srgbClr val="0070C0"/>
                </a:solidFill>
                <a:latin typeface="Arial" panose="020B0604020202020204" pitchFamily="34" charset="0"/>
                <a:ea typeface="Calibri" panose="020F0502020204030204" pitchFamily="34" charset="0"/>
                <a:cs typeface="Times New Roman" panose="02020603050405020304" pitchFamily="18" charset="0"/>
              </a:rPr>
              <a:t>(446, 00</a:t>
            </a:r>
            <a:r>
              <a:rPr lang="sl-SI" sz="1600" dirty="0">
                <a:solidFill>
                  <a:srgbClr val="0070C0"/>
                </a:solidFill>
              </a:rPr>
              <a:t> €)</a:t>
            </a:r>
            <a:endParaRPr lang="sl-SI" sz="16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06000"/>
              </a:lnSpc>
              <a:spcAft>
                <a:spcPts val="800"/>
              </a:spcAft>
              <a:buFont typeface="Wingdings" panose="05000000000000000000" pitchFamily="2" charset="2"/>
              <a:buChar char="Ø"/>
            </a:pPr>
            <a:r>
              <a:rPr lang="en" dirty="0">
                <a:solidFill>
                  <a:srgbClr val="111111"/>
                </a:solidFill>
                <a:latin typeface="Arial" panose="020B0604020202020204" pitchFamily="34" charset="0"/>
                <a:ea typeface="Calibri" panose="020F0502020204030204" pitchFamily="34" charset="0"/>
                <a:cs typeface="Times New Roman" panose="02020603050405020304" pitchFamily="18" charset="0"/>
              </a:rPr>
              <a:t>2nd age period:</a:t>
            </a:r>
          </a:p>
          <a:p>
            <a:pPr lvl="1" algn="just">
              <a:lnSpc>
                <a:spcPct val="106000"/>
              </a:lnSpc>
              <a:spcAft>
                <a:spcPts val="800"/>
              </a:spcAft>
            </a:pPr>
            <a:r>
              <a:rPr lang="sl-SI" dirty="0" err="1">
                <a:solidFill>
                  <a:srgbClr val="0070C0"/>
                </a:solidFill>
              </a:rPr>
              <a:t>From</a:t>
            </a:r>
            <a:r>
              <a:rPr lang="sl-SI" dirty="0">
                <a:solidFill>
                  <a:srgbClr val="0070C0"/>
                </a:solidFill>
              </a:rPr>
              <a:t> 3 </a:t>
            </a:r>
            <a:r>
              <a:rPr lang="sl-SI" dirty="0" err="1">
                <a:solidFill>
                  <a:srgbClr val="0070C0"/>
                </a:solidFill>
              </a:rPr>
              <a:t>years</a:t>
            </a:r>
            <a:r>
              <a:rPr lang="sl-SI" dirty="0">
                <a:solidFill>
                  <a:srgbClr val="0070C0"/>
                </a:solidFill>
              </a:rPr>
              <a:t> to 6 </a:t>
            </a:r>
            <a:r>
              <a:rPr lang="sl-SI" dirty="0" err="1">
                <a:solidFill>
                  <a:srgbClr val="0070C0"/>
                </a:solidFill>
              </a:rPr>
              <a:t>years</a:t>
            </a:r>
            <a:r>
              <a:rPr lang="sl-SI" dirty="0">
                <a:solidFill>
                  <a:srgbClr val="0070C0"/>
                </a:solidFill>
              </a:rPr>
              <a:t> </a:t>
            </a:r>
            <a:r>
              <a:rPr lang="sl-SI" dirty="0" err="1">
                <a:solidFill>
                  <a:srgbClr val="0070C0"/>
                </a:solidFill>
              </a:rPr>
              <a:t>old</a:t>
            </a:r>
            <a:r>
              <a:rPr lang="sl-SI" dirty="0">
                <a:solidFill>
                  <a:srgbClr val="0070C0"/>
                </a:solidFill>
              </a:rPr>
              <a:t> </a:t>
            </a:r>
            <a:r>
              <a:rPr lang="sl-SI" dirty="0">
                <a:solidFill>
                  <a:srgbClr val="0070C0"/>
                </a:solidFill>
                <a:latin typeface="Arial" panose="020B0604020202020204" pitchFamily="34" charset="0"/>
                <a:ea typeface="Calibri" panose="020F0502020204030204" pitchFamily="34" charset="0"/>
                <a:cs typeface="Times New Roman" panose="02020603050405020304" pitchFamily="18" charset="0"/>
              </a:rPr>
              <a:t>(418, 00</a:t>
            </a:r>
            <a:r>
              <a:rPr lang="sl-SI" dirty="0">
                <a:solidFill>
                  <a:srgbClr val="0070C0"/>
                </a:solidFill>
              </a:rPr>
              <a:t> €</a:t>
            </a:r>
            <a:r>
              <a:rPr lang="sl-SI" dirty="0">
                <a:solidFill>
                  <a:srgbClr val="0070C0"/>
                </a:solidFill>
                <a:latin typeface="Arial" panose="020B0604020202020204" pitchFamily="34" charset="0"/>
                <a:ea typeface="Calibri" panose="020F0502020204030204" pitchFamily="34" charset="0"/>
                <a:cs typeface="Times New Roman" panose="02020603050405020304" pitchFamily="18" charset="0"/>
              </a:rPr>
              <a:t>)</a:t>
            </a:r>
            <a:r>
              <a:rPr lang="sl-SI" dirty="0">
                <a:solidFill>
                  <a:srgbClr val="111111"/>
                </a:solidFill>
                <a:latin typeface="Arial" panose="020B0604020202020204" pitchFamily="34" charset="0"/>
                <a:ea typeface="Calibri" panose="020F0502020204030204" pitchFamily="34" charset="0"/>
                <a:cs typeface="Times New Roman" panose="02020603050405020304" pitchFamily="18" charset="0"/>
              </a:rPr>
              <a:t> </a:t>
            </a:r>
            <a:endParaRPr lang="en" dirty="0">
              <a:solidFill>
                <a:srgbClr val="111111"/>
              </a:solidFill>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lnSpc>
                <a:spcPct val="106000"/>
              </a:lnSpc>
              <a:spcAft>
                <a:spcPts val="800"/>
              </a:spcAft>
              <a:buFont typeface="Wingdings" panose="05000000000000000000" pitchFamily="2" charset="2"/>
              <a:buChar char="Ø"/>
            </a:pPr>
            <a:r>
              <a:rPr lang="en"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Combined sections of the 1st and 2nd age periods</a:t>
            </a:r>
          </a:p>
          <a:p>
            <a:pPr lvl="1" algn="just">
              <a:lnSpc>
                <a:spcPct val="106000"/>
              </a:lnSpc>
              <a:spcAft>
                <a:spcPts val="800"/>
              </a:spcAft>
            </a:pPr>
            <a:r>
              <a:rPr lang="en" dirty="0">
                <a:solidFill>
                  <a:srgbClr val="0070C0"/>
                </a:solidFill>
                <a:latin typeface="Arial" panose="020B0604020202020204" pitchFamily="34" charset="0"/>
                <a:ea typeface="Calibri" panose="020F0502020204030204" pitchFamily="34" charset="0"/>
                <a:cs typeface="Times New Roman" panose="02020603050405020304" pitchFamily="18" charset="0"/>
              </a:rPr>
              <a:t>From 1 year to 6 years </a:t>
            </a:r>
            <a:r>
              <a:rPr lang="sl-SI"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old</a:t>
            </a:r>
            <a:r>
              <a:rPr lang="sl-SI" dirty="0">
                <a:solidFill>
                  <a:srgbClr val="0070C0"/>
                </a:solidFill>
                <a:latin typeface="Arial" panose="020B0604020202020204" pitchFamily="34" charset="0"/>
                <a:ea typeface="Calibri" panose="020F0502020204030204" pitchFamily="34" charset="0"/>
                <a:cs typeface="Times New Roman" panose="02020603050405020304" pitchFamily="18" charset="0"/>
              </a:rPr>
              <a:t> (439, 00 </a:t>
            </a:r>
            <a:r>
              <a:rPr lang="sl-SI" dirty="0">
                <a:solidFill>
                  <a:srgbClr val="0070C0"/>
                </a:solidFill>
              </a:rPr>
              <a:t>€)</a:t>
            </a:r>
            <a:r>
              <a:rPr lang="en" dirty="0">
                <a:solidFill>
                  <a:srgbClr val="0070C0"/>
                </a:solidFill>
              </a:rPr>
              <a:t> </a:t>
            </a:r>
            <a:endParaRPr lang="en-SI"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Raven povezovalnik 6">
            <a:extLst>
              <a:ext uri="{FF2B5EF4-FFF2-40B4-BE49-F238E27FC236}">
                <a16:creationId xmlns:a16="http://schemas.microsoft.com/office/drawing/2014/main" id="{FFFC41C4-F809-4BCC-855A-63440BF88404}"/>
              </a:ext>
            </a:extLst>
          </p:cNvPr>
          <p:cNvCxnSpPr>
            <a:cxnSpLocks/>
          </p:cNvCxnSpPr>
          <p:nvPr/>
        </p:nvCxnSpPr>
        <p:spPr>
          <a:xfrm>
            <a:off x="913965" y="2636912"/>
            <a:ext cx="5328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a:extLst>
              <a:ext uri="{FF2B5EF4-FFF2-40B4-BE49-F238E27FC236}">
                <a16:creationId xmlns:a16="http://schemas.microsoft.com/office/drawing/2014/main" id="{9BED4922-AFA9-4D4C-AA04-A9D16B99D632}"/>
              </a:ext>
            </a:extLst>
          </p:cNvPr>
          <p:cNvCxnSpPr>
            <a:cxnSpLocks/>
          </p:cNvCxnSpPr>
          <p:nvPr/>
        </p:nvCxnSpPr>
        <p:spPr>
          <a:xfrm>
            <a:off x="913965" y="2924944"/>
            <a:ext cx="540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PoljeZBesedilom 14">
            <a:extLst>
              <a:ext uri="{FF2B5EF4-FFF2-40B4-BE49-F238E27FC236}">
                <a16:creationId xmlns:a16="http://schemas.microsoft.com/office/drawing/2014/main" id="{700D45AC-01F0-43C3-8CA1-A331EF0E9F40}"/>
              </a:ext>
            </a:extLst>
          </p:cNvPr>
          <p:cNvSpPr txBox="1"/>
          <p:nvPr/>
        </p:nvSpPr>
        <p:spPr>
          <a:xfrm>
            <a:off x="6937737" y="3386031"/>
            <a:ext cx="3830869" cy="1754326"/>
          </a:xfrm>
          <a:prstGeom prst="rect">
            <a:avLst/>
          </a:prstGeom>
          <a:noFill/>
        </p:spPr>
        <p:txBody>
          <a:bodyPr wrap="square" rtlCol="0">
            <a:spAutoFit/>
          </a:bodyPr>
          <a:lstStyle/>
          <a:p>
            <a:pPr algn="just"/>
            <a:r>
              <a:rPr lang="en-GB" dirty="0"/>
              <a:t>Kindergartens are free for parents for the second child who attends kindergarten at the same time as an older sibling. Families with three or more children are also exempt from kindergarten fees.</a:t>
            </a:r>
            <a:endParaRPr lang="en-SI" sz="1800" dirty="0"/>
          </a:p>
        </p:txBody>
      </p:sp>
      <p:sp>
        <p:nvSpPr>
          <p:cNvPr id="10" name="Pravokotnik: zaokroženi vogali 9">
            <a:extLst>
              <a:ext uri="{FF2B5EF4-FFF2-40B4-BE49-F238E27FC236}">
                <a16:creationId xmlns:a16="http://schemas.microsoft.com/office/drawing/2014/main" id="{152F1F3C-73D6-4B9A-886B-2131CCD74549}"/>
              </a:ext>
            </a:extLst>
          </p:cNvPr>
          <p:cNvSpPr/>
          <p:nvPr/>
        </p:nvSpPr>
        <p:spPr>
          <a:xfrm>
            <a:off x="1933727" y="5133699"/>
            <a:ext cx="4308830" cy="10831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1" name="PoljeZBesedilom 10">
            <a:extLst>
              <a:ext uri="{FF2B5EF4-FFF2-40B4-BE49-F238E27FC236}">
                <a16:creationId xmlns:a16="http://schemas.microsoft.com/office/drawing/2014/main" id="{4CC401D1-EF75-43A7-8ADA-1916774311FD}"/>
              </a:ext>
            </a:extLst>
          </p:cNvPr>
          <p:cNvSpPr txBox="1"/>
          <p:nvPr/>
        </p:nvSpPr>
        <p:spPr>
          <a:xfrm>
            <a:off x="1998639" y="5140357"/>
            <a:ext cx="4179005" cy="1077218"/>
          </a:xfrm>
          <a:prstGeom prst="rect">
            <a:avLst/>
          </a:prstGeom>
          <a:noFill/>
        </p:spPr>
        <p:txBody>
          <a:bodyPr wrap="square" rtlCol="0">
            <a:spAutoFit/>
          </a:bodyPr>
          <a:lstStyle/>
          <a:p>
            <a:pPr algn="just"/>
            <a:r>
              <a:rPr lang="en-GB" sz="1600" dirty="0">
                <a:solidFill>
                  <a:srgbClr val="0070C0"/>
                </a:solidFill>
              </a:rPr>
              <a:t>The price of the program is determined by the municipality that founded the kindergarten - the above currently still applies to the municipality of Ljubljana.</a:t>
            </a:r>
            <a:endParaRPr lang="en-SI" sz="1600" dirty="0">
              <a:solidFill>
                <a:srgbClr val="0070C0"/>
              </a:solidFill>
            </a:endParaRPr>
          </a:p>
        </p:txBody>
      </p:sp>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408368" y="434376"/>
            <a:ext cx="2448272" cy="1695722"/>
          </a:xfrm>
        </p:spPr>
        <p:txBody>
          <a:bodyPr rtlCol="0">
            <a:noAutofit/>
          </a:bodyPr>
          <a:lstStyle/>
          <a:p>
            <a:pPr rtl="0"/>
            <a:r>
              <a:rPr lang="en" sz="2000" dirty="0"/>
              <a:t>AGE STRUCTURE OF CHILDREN </a:t>
            </a:r>
            <a:br>
              <a:rPr lang="sl-SI" sz="2000" dirty="0"/>
            </a:br>
            <a:r>
              <a:rPr lang="en" sz="2000" dirty="0"/>
              <a:t>IN DEPARTMENTS AND REGULATIONS</a:t>
            </a:r>
          </a:p>
        </p:txBody>
      </p:sp>
      <p:sp>
        <p:nvSpPr>
          <p:cNvPr id="10" name="PoljeZBesedilom 9">
            <a:extLst>
              <a:ext uri="{FF2B5EF4-FFF2-40B4-BE49-F238E27FC236}">
                <a16:creationId xmlns:a16="http://schemas.microsoft.com/office/drawing/2014/main" id="{1F329EB9-9896-4B92-B469-EEE8434185AF}"/>
              </a:ext>
            </a:extLst>
          </p:cNvPr>
          <p:cNvSpPr txBox="1"/>
          <p:nvPr/>
        </p:nvSpPr>
        <p:spPr>
          <a:xfrm>
            <a:off x="1039833" y="712453"/>
            <a:ext cx="2720697" cy="1200329"/>
          </a:xfrm>
          <a:prstGeom prst="rect">
            <a:avLst/>
          </a:prstGeom>
          <a:noFill/>
        </p:spPr>
        <p:txBody>
          <a:bodyPr wrap="square">
            <a:spAutoFit/>
          </a:bodyPr>
          <a:lstStyle/>
          <a:p>
            <a:r>
              <a:rPr lang="en" sz="1800" dirty="0">
                <a:solidFill>
                  <a:srgbClr val="0070C0"/>
                </a:solidFill>
                <a:effectLst/>
                <a:latin typeface="Arial" panose="020B0604020202020204" pitchFamily="34" charset="0"/>
                <a:ea typeface="Calibri" panose="020F0502020204030204" pitchFamily="34" charset="0"/>
              </a:rPr>
              <a:t>HOMOGENEOUS</a:t>
            </a:r>
            <a:r>
              <a:rPr lang="sl-SI" sz="1800" dirty="0">
                <a:solidFill>
                  <a:srgbClr val="0070C0"/>
                </a:solidFill>
                <a:effectLst/>
                <a:latin typeface="Arial" panose="020B0604020202020204" pitchFamily="34" charset="0"/>
                <a:ea typeface="Calibri" panose="020F0502020204030204" pitchFamily="34" charset="0"/>
              </a:rPr>
              <a:t> </a:t>
            </a:r>
            <a:r>
              <a:rPr lang="en" dirty="0">
                <a:solidFill>
                  <a:srgbClr val="0070C0"/>
                </a:solidFill>
                <a:latin typeface="Arial" panose="020B0604020202020204" pitchFamily="34" charset="0"/>
                <a:ea typeface="Calibri" panose="020F0502020204030204" pitchFamily="34" charset="0"/>
              </a:rPr>
              <a:t>DEPARTMENTS</a:t>
            </a:r>
            <a:endParaRPr lang="sl-SI" sz="1800" dirty="0">
              <a:solidFill>
                <a:srgbClr val="0070C0"/>
              </a:solidFill>
              <a:effectLst/>
              <a:latin typeface="Arial" panose="020B0604020202020204" pitchFamily="34" charset="0"/>
              <a:ea typeface="Calibri" panose="020F0502020204030204" pitchFamily="34" charset="0"/>
            </a:endParaRPr>
          </a:p>
          <a:p>
            <a:r>
              <a:rPr lang="en" dirty="0">
                <a:solidFill>
                  <a:srgbClr val="111111"/>
                </a:solidFill>
                <a:latin typeface="Arial" panose="020B0604020202020204" pitchFamily="34" charset="0"/>
                <a:ea typeface="Calibri" panose="020F0502020204030204" pitchFamily="34" charset="0"/>
              </a:rPr>
              <a:t>Children in range</a:t>
            </a:r>
          </a:p>
          <a:p>
            <a:r>
              <a:rPr lang="en" dirty="0">
                <a:solidFill>
                  <a:srgbClr val="111111"/>
                </a:solidFill>
                <a:latin typeface="Arial" panose="020B0604020202020204" pitchFamily="34" charset="0"/>
                <a:ea typeface="Calibri" panose="020F0502020204030204" pitchFamily="34" charset="0"/>
              </a:rPr>
              <a:t>one year.</a:t>
            </a:r>
            <a:endParaRPr lang="sl-SI" sz="1800" dirty="0">
              <a:solidFill>
                <a:srgbClr val="111111"/>
              </a:solidFill>
              <a:effectLst/>
              <a:latin typeface="Arial" panose="020B0604020202020204" pitchFamily="34" charset="0"/>
              <a:ea typeface="Calibri" panose="020F0502020204030204" pitchFamily="34" charset="0"/>
            </a:endParaRPr>
          </a:p>
        </p:txBody>
      </p:sp>
      <p:sp>
        <p:nvSpPr>
          <p:cNvPr id="12" name="PoljeZBesedilom 11">
            <a:extLst>
              <a:ext uri="{FF2B5EF4-FFF2-40B4-BE49-F238E27FC236}">
                <a16:creationId xmlns:a16="http://schemas.microsoft.com/office/drawing/2014/main" id="{5921369E-56EC-4050-B9FB-9CDC838EF47B}"/>
              </a:ext>
            </a:extLst>
          </p:cNvPr>
          <p:cNvSpPr txBox="1"/>
          <p:nvPr/>
        </p:nvSpPr>
        <p:spPr>
          <a:xfrm>
            <a:off x="1039833" y="2759585"/>
            <a:ext cx="2808312" cy="1200329"/>
          </a:xfrm>
          <a:prstGeom prst="rect">
            <a:avLst/>
          </a:prstGeom>
          <a:noFill/>
        </p:spPr>
        <p:txBody>
          <a:bodyPr wrap="square">
            <a:spAutoFit/>
          </a:bodyPr>
          <a:lstStyle/>
          <a:p>
            <a:r>
              <a:rPr lang="en" dirty="0">
                <a:solidFill>
                  <a:srgbClr val="0070C0"/>
                </a:solidFill>
                <a:latin typeface="Arial" panose="020B0604020202020204" pitchFamily="34" charset="0"/>
                <a:ea typeface="Calibri" panose="020F0502020204030204" pitchFamily="34" charset="0"/>
              </a:rPr>
              <a:t>HETEROGENEOUS DEPARTMENTS</a:t>
            </a:r>
            <a:endParaRPr lang="sl-SI" sz="1800" dirty="0">
              <a:solidFill>
                <a:srgbClr val="0070C0"/>
              </a:solidFill>
              <a:effectLst/>
              <a:latin typeface="Arial" panose="020B0604020202020204" pitchFamily="34" charset="0"/>
              <a:ea typeface="Calibri" panose="020F0502020204030204" pitchFamily="34" charset="0"/>
            </a:endParaRPr>
          </a:p>
          <a:p>
            <a:r>
              <a:rPr lang="en" dirty="0">
                <a:latin typeface="Arial" panose="020B0604020202020204" pitchFamily="34" charset="0"/>
                <a:ea typeface="Calibri" panose="020F0502020204030204" pitchFamily="34" charset="0"/>
              </a:rPr>
              <a:t>With </a:t>
            </a:r>
            <a:r>
              <a:rPr lang="en" sz="1800" dirty="0">
                <a:effectLst/>
                <a:latin typeface="Arial" panose="020B0604020202020204" pitchFamily="34" charset="0"/>
                <a:ea typeface="Calibri" panose="020F0502020204030204" pitchFamily="34" charset="0"/>
              </a:rPr>
              <a:t>age range is greater than one year.</a:t>
            </a:r>
            <a:endParaRPr lang="en-SI" dirty="0"/>
          </a:p>
        </p:txBody>
      </p:sp>
      <p:sp>
        <p:nvSpPr>
          <p:cNvPr id="14" name="PoljeZBesedilom 13">
            <a:extLst>
              <a:ext uri="{FF2B5EF4-FFF2-40B4-BE49-F238E27FC236}">
                <a16:creationId xmlns:a16="http://schemas.microsoft.com/office/drawing/2014/main" id="{5AC855ED-6176-4BFE-A702-50F48FD14309}"/>
              </a:ext>
            </a:extLst>
          </p:cNvPr>
          <p:cNvSpPr txBox="1"/>
          <p:nvPr/>
        </p:nvSpPr>
        <p:spPr>
          <a:xfrm>
            <a:off x="1071046" y="4869160"/>
            <a:ext cx="2777099" cy="1200329"/>
          </a:xfrm>
          <a:prstGeom prst="rect">
            <a:avLst/>
          </a:prstGeom>
          <a:noFill/>
        </p:spPr>
        <p:txBody>
          <a:bodyPr wrap="square">
            <a:spAutoFit/>
          </a:bodyPr>
          <a:lstStyle/>
          <a:p>
            <a:r>
              <a:rPr lang="en-GB" dirty="0">
                <a:solidFill>
                  <a:srgbClr val="0070C0"/>
                </a:solidFill>
                <a:latin typeface="Arial" panose="020B0604020202020204" pitchFamily="34" charset="0"/>
                <a:ea typeface="Calibri" panose="020F0502020204030204" pitchFamily="34" charset="0"/>
              </a:rPr>
              <a:t>COMBINED DEPARTMENTS</a:t>
            </a:r>
          </a:p>
          <a:p>
            <a:r>
              <a:rPr lang="en-GB" dirty="0">
                <a:solidFill>
                  <a:srgbClr val="111111"/>
                </a:solidFill>
                <a:latin typeface="Arial" panose="020B0604020202020204" pitchFamily="34" charset="0"/>
                <a:ea typeface="Calibri" panose="020F0502020204030204" pitchFamily="34" charset="0"/>
              </a:rPr>
              <a:t>Children of the 1st and 2nd age periods.</a:t>
            </a:r>
            <a:endParaRPr lang="en-SI" dirty="0"/>
          </a:p>
        </p:txBody>
      </p:sp>
      <p:sp>
        <p:nvSpPr>
          <p:cNvPr id="16" name="PoljeZBesedilom 15">
            <a:extLst>
              <a:ext uri="{FF2B5EF4-FFF2-40B4-BE49-F238E27FC236}">
                <a16:creationId xmlns:a16="http://schemas.microsoft.com/office/drawing/2014/main" id="{EF64BDB0-FF80-454B-B3B6-311D33A63A45}"/>
              </a:ext>
            </a:extLst>
          </p:cNvPr>
          <p:cNvSpPr txBox="1"/>
          <p:nvPr/>
        </p:nvSpPr>
        <p:spPr>
          <a:xfrm>
            <a:off x="4511824" y="751322"/>
            <a:ext cx="4608512" cy="1477328"/>
          </a:xfrm>
          <a:prstGeom prst="rect">
            <a:avLst/>
          </a:prstGeom>
          <a:noFill/>
        </p:spPr>
        <p:txBody>
          <a:bodyPr wrap="square">
            <a:spAutoFit/>
          </a:bodyPr>
          <a:lstStyle/>
          <a:p>
            <a:r>
              <a:rPr lang="sl-SI" dirty="0">
                <a:solidFill>
                  <a:srgbClr val="111111"/>
                </a:solidFill>
                <a:latin typeface="Arial" panose="020B0604020202020204" pitchFamily="34" charset="0"/>
              </a:rPr>
              <a:t>1st   a</a:t>
            </a:r>
            <a:r>
              <a:rPr lang="en" dirty="0">
                <a:solidFill>
                  <a:srgbClr val="111111"/>
                </a:solidFill>
                <a:latin typeface="Arial" panose="020B0604020202020204" pitchFamily="34" charset="0"/>
              </a:rPr>
              <a:t>ge </a:t>
            </a:r>
            <a:r>
              <a:rPr lang="sl-SI" dirty="0">
                <a:solidFill>
                  <a:srgbClr val="111111"/>
                </a:solidFill>
                <a:latin typeface="Arial" panose="020B0604020202020204" pitchFamily="34" charset="0"/>
              </a:rPr>
              <a:t>period</a:t>
            </a:r>
            <a:r>
              <a:rPr lang="en" dirty="0">
                <a:solidFill>
                  <a:srgbClr val="111111"/>
                </a:solidFill>
                <a:latin typeface="Arial" panose="020B0604020202020204" pitchFamily="34" charset="0"/>
              </a:rPr>
              <a:t> 1</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3</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years</a:t>
            </a:r>
            <a:r>
              <a:rPr lang="sl-SI" dirty="0">
                <a:solidFill>
                  <a:srgbClr val="111111"/>
                </a:solidFill>
                <a:latin typeface="Arial" panose="020B0604020202020204" pitchFamily="34" charset="0"/>
              </a:rPr>
              <a:t> </a:t>
            </a:r>
            <a:r>
              <a:rPr lang="sl-SI" dirty="0" err="1">
                <a:solidFill>
                  <a:srgbClr val="111111"/>
                </a:solidFill>
                <a:latin typeface="Arial" panose="020B0604020202020204" pitchFamily="34" charset="0"/>
              </a:rPr>
              <a:t>old</a:t>
            </a:r>
            <a:r>
              <a:rPr lang="en" dirty="0">
                <a:solidFill>
                  <a:srgbClr val="111111"/>
                </a:solidFill>
                <a:latin typeface="Arial" panose="020B0604020202020204" pitchFamily="34" charset="0"/>
              </a:rPr>
              <a:t>: </a:t>
            </a:r>
            <a:endParaRPr lang="sl-SI" dirty="0">
              <a:solidFill>
                <a:srgbClr val="111111"/>
              </a:solidFill>
              <a:latin typeface="Arial" panose="020B0604020202020204" pitchFamily="34" charset="0"/>
            </a:endParaRPr>
          </a:p>
          <a:p>
            <a:r>
              <a:rPr lang="en" dirty="0">
                <a:solidFill>
                  <a:srgbClr val="111111"/>
                </a:solidFill>
                <a:latin typeface="Arial" panose="020B0604020202020204" pitchFamily="34" charset="0"/>
              </a:rPr>
              <a:t>14 children.</a:t>
            </a:r>
          </a:p>
          <a:p>
            <a:pPr marL="342900" indent="-342900">
              <a:buAutoNum type="arabicPeriod"/>
            </a:pPr>
            <a:endParaRPr lang="sl-SI" dirty="0">
              <a:solidFill>
                <a:srgbClr val="111111"/>
              </a:solidFill>
              <a:latin typeface="Arial" panose="020B0604020202020204" pitchFamily="34" charset="0"/>
            </a:endParaRPr>
          </a:p>
          <a:p>
            <a:r>
              <a:rPr lang="sl-SI" dirty="0">
                <a:solidFill>
                  <a:srgbClr val="111111"/>
                </a:solidFill>
                <a:latin typeface="Arial" panose="020B0604020202020204" pitchFamily="34" charset="0"/>
              </a:rPr>
              <a:t>2nd  a</a:t>
            </a:r>
            <a:r>
              <a:rPr lang="en" dirty="0">
                <a:solidFill>
                  <a:srgbClr val="111111"/>
                </a:solidFill>
                <a:latin typeface="Arial" panose="020B0604020202020204" pitchFamily="34" charset="0"/>
              </a:rPr>
              <a:t>ge </a:t>
            </a:r>
            <a:r>
              <a:rPr lang="sl-SI" dirty="0">
                <a:solidFill>
                  <a:srgbClr val="111111"/>
                </a:solidFill>
                <a:latin typeface="Arial" panose="020B0604020202020204" pitchFamily="34" charset="0"/>
              </a:rPr>
              <a:t>period</a:t>
            </a:r>
            <a:r>
              <a:rPr lang="en" dirty="0">
                <a:solidFill>
                  <a:srgbClr val="111111"/>
                </a:solidFill>
                <a:latin typeface="Arial" panose="020B0604020202020204" pitchFamily="34" charset="0"/>
              </a:rPr>
              <a:t> 4</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6</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years</a:t>
            </a:r>
            <a:r>
              <a:rPr lang="sl-SI" dirty="0">
                <a:solidFill>
                  <a:srgbClr val="111111"/>
                </a:solidFill>
                <a:latin typeface="Arial" panose="020B0604020202020204" pitchFamily="34" charset="0"/>
              </a:rPr>
              <a:t> </a:t>
            </a:r>
            <a:r>
              <a:rPr lang="sl-SI" dirty="0" err="1">
                <a:solidFill>
                  <a:srgbClr val="111111"/>
                </a:solidFill>
                <a:latin typeface="Arial" panose="020B0604020202020204" pitchFamily="34" charset="0"/>
              </a:rPr>
              <a:t>old</a:t>
            </a:r>
            <a:r>
              <a:rPr lang="en" dirty="0">
                <a:solidFill>
                  <a:srgbClr val="111111"/>
                </a:solidFill>
                <a:latin typeface="Arial" panose="020B0604020202020204" pitchFamily="34" charset="0"/>
              </a:rPr>
              <a:t>: </a:t>
            </a:r>
            <a:endParaRPr lang="sl-SI" dirty="0">
              <a:solidFill>
                <a:srgbClr val="111111"/>
              </a:solidFill>
              <a:latin typeface="Arial" panose="020B0604020202020204" pitchFamily="34" charset="0"/>
            </a:endParaRPr>
          </a:p>
          <a:p>
            <a:r>
              <a:rPr lang="en" dirty="0">
                <a:solidFill>
                  <a:srgbClr val="111111"/>
                </a:solidFill>
                <a:latin typeface="Arial" panose="020B0604020202020204" pitchFamily="34" charset="0"/>
              </a:rPr>
              <a:t>24 children.</a:t>
            </a:r>
            <a:endParaRPr lang="en-SI" dirty="0"/>
          </a:p>
        </p:txBody>
      </p:sp>
      <p:sp>
        <p:nvSpPr>
          <p:cNvPr id="18" name="PoljeZBesedilom 17">
            <a:extLst>
              <a:ext uri="{FF2B5EF4-FFF2-40B4-BE49-F238E27FC236}">
                <a16:creationId xmlns:a16="http://schemas.microsoft.com/office/drawing/2014/main" id="{60F85BA7-0FA4-4015-8D31-77A6673F9990}"/>
              </a:ext>
            </a:extLst>
          </p:cNvPr>
          <p:cNvSpPr txBox="1"/>
          <p:nvPr/>
        </p:nvSpPr>
        <p:spPr>
          <a:xfrm>
            <a:off x="4583832" y="4841339"/>
            <a:ext cx="4951204" cy="646331"/>
          </a:xfrm>
          <a:prstGeom prst="rect">
            <a:avLst/>
          </a:prstGeom>
          <a:noFill/>
        </p:spPr>
        <p:txBody>
          <a:bodyPr wrap="square">
            <a:spAutoFit/>
          </a:bodyPr>
          <a:lstStyle/>
          <a:p>
            <a:r>
              <a:rPr lang="en" dirty="0">
                <a:solidFill>
                  <a:srgbClr val="111111"/>
                </a:solidFill>
                <a:latin typeface="Arial" panose="020B0604020202020204" pitchFamily="34" charset="0"/>
              </a:rPr>
              <a:t>Children 2</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4</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years or 3</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4</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years</a:t>
            </a:r>
            <a:r>
              <a:rPr lang="sl-SI" dirty="0">
                <a:solidFill>
                  <a:srgbClr val="111111"/>
                </a:solidFill>
                <a:latin typeface="Arial" panose="020B0604020202020204" pitchFamily="34" charset="0"/>
              </a:rPr>
              <a:t> </a:t>
            </a:r>
            <a:r>
              <a:rPr lang="sl-SI" dirty="0" err="1">
                <a:solidFill>
                  <a:srgbClr val="111111"/>
                </a:solidFill>
                <a:latin typeface="Arial" panose="020B0604020202020204" pitchFamily="34" charset="0"/>
              </a:rPr>
              <a:t>old</a:t>
            </a:r>
            <a:r>
              <a:rPr lang="en" dirty="0">
                <a:solidFill>
                  <a:srgbClr val="111111"/>
                </a:solidFill>
                <a:latin typeface="Arial" panose="020B0604020202020204" pitchFamily="34" charset="0"/>
              </a:rPr>
              <a:t>:</a:t>
            </a:r>
            <a:r>
              <a:rPr lang="sl-SI" dirty="0">
                <a:solidFill>
                  <a:srgbClr val="111111"/>
                </a:solidFill>
                <a:latin typeface="Arial" panose="020B0604020202020204" pitchFamily="34" charset="0"/>
              </a:rPr>
              <a:t> </a:t>
            </a:r>
          </a:p>
          <a:p>
            <a:r>
              <a:rPr lang="en" dirty="0">
                <a:solidFill>
                  <a:srgbClr val="111111"/>
                </a:solidFill>
                <a:latin typeface="Arial" panose="020B0604020202020204" pitchFamily="34" charset="0"/>
              </a:rPr>
              <a:t>19</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children.</a:t>
            </a:r>
            <a:endParaRPr lang="en-SI" dirty="0"/>
          </a:p>
        </p:txBody>
      </p:sp>
      <p:sp>
        <p:nvSpPr>
          <p:cNvPr id="20" name="Pravokotnik: zaokroženi vogali 19">
            <a:extLst>
              <a:ext uri="{FF2B5EF4-FFF2-40B4-BE49-F238E27FC236}">
                <a16:creationId xmlns:a16="http://schemas.microsoft.com/office/drawing/2014/main" id="{F9839F45-A256-43FC-B824-F92C4B9DC32A}"/>
              </a:ext>
            </a:extLst>
          </p:cNvPr>
          <p:cNvSpPr/>
          <p:nvPr/>
        </p:nvSpPr>
        <p:spPr>
          <a:xfrm>
            <a:off x="4583832" y="2492896"/>
            <a:ext cx="4392488" cy="172819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dirty="0">
                <a:solidFill>
                  <a:srgbClr val="111111"/>
                </a:solidFill>
                <a:latin typeface="Arial" panose="020B0604020202020204" pitchFamily="34" charset="0"/>
              </a:rPr>
              <a:t>2</a:t>
            </a:r>
            <a:r>
              <a:rPr lang="sl-SI" dirty="0" err="1">
                <a:solidFill>
                  <a:srgbClr val="111111"/>
                </a:solidFill>
                <a:latin typeface="Arial" panose="020B0604020202020204" pitchFamily="34" charset="0"/>
              </a:rPr>
              <a:t>nd</a:t>
            </a:r>
            <a:r>
              <a:rPr lang="sl-SI" dirty="0">
                <a:solidFill>
                  <a:srgbClr val="111111"/>
                </a:solidFill>
                <a:latin typeface="Arial" panose="020B0604020202020204" pitchFamily="34" charset="0"/>
              </a:rPr>
              <a:t> a</a:t>
            </a:r>
            <a:r>
              <a:rPr lang="en" dirty="0">
                <a:solidFill>
                  <a:srgbClr val="111111"/>
                </a:solidFill>
                <a:latin typeface="Arial" panose="020B0604020202020204" pitchFamily="34" charset="0"/>
              </a:rPr>
              <a:t>ge period 4</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6</a:t>
            </a:r>
            <a:r>
              <a:rPr lang="sl-SI" dirty="0">
                <a:solidFill>
                  <a:srgbClr val="111111"/>
                </a:solidFill>
                <a:latin typeface="Arial" panose="020B0604020202020204" pitchFamily="34" charset="0"/>
              </a:rPr>
              <a:t> </a:t>
            </a:r>
            <a:r>
              <a:rPr lang="en" dirty="0">
                <a:solidFill>
                  <a:srgbClr val="111111"/>
                </a:solidFill>
                <a:latin typeface="Arial" panose="020B0604020202020204" pitchFamily="34" charset="0"/>
              </a:rPr>
              <a:t>years</a:t>
            </a:r>
            <a:r>
              <a:rPr lang="sl-SI" dirty="0">
                <a:solidFill>
                  <a:srgbClr val="111111"/>
                </a:solidFill>
                <a:latin typeface="Arial" panose="020B0604020202020204" pitchFamily="34" charset="0"/>
              </a:rPr>
              <a:t> </a:t>
            </a:r>
            <a:r>
              <a:rPr lang="sl-SI" dirty="0" err="1">
                <a:solidFill>
                  <a:srgbClr val="111111"/>
                </a:solidFill>
                <a:latin typeface="Arial" panose="020B0604020202020204" pitchFamily="34" charset="0"/>
              </a:rPr>
              <a:t>old</a:t>
            </a:r>
            <a:r>
              <a:rPr lang="en" dirty="0">
                <a:solidFill>
                  <a:srgbClr val="111111"/>
                </a:solidFill>
                <a:latin typeface="Arial" panose="020B0604020202020204" pitchFamily="34" charset="0"/>
              </a:rPr>
              <a:t>: </a:t>
            </a:r>
            <a:endParaRPr lang="sl-SI" dirty="0">
              <a:solidFill>
                <a:srgbClr val="111111"/>
              </a:solidFill>
              <a:latin typeface="Arial" panose="020B0604020202020204" pitchFamily="34" charset="0"/>
            </a:endParaRPr>
          </a:p>
          <a:p>
            <a:r>
              <a:rPr lang="en" dirty="0">
                <a:solidFill>
                  <a:srgbClr val="111111"/>
                </a:solidFill>
                <a:latin typeface="Arial" panose="020B0604020202020204" pitchFamily="34" charset="0"/>
              </a:rPr>
              <a:t>21 children.</a:t>
            </a:r>
            <a:endParaRPr lang="en-SI" dirty="0"/>
          </a:p>
        </p:txBody>
      </p:sp>
      <p:cxnSp>
        <p:nvCxnSpPr>
          <p:cNvPr id="22" name="Raven puščični povezovalnik 21">
            <a:extLst>
              <a:ext uri="{FF2B5EF4-FFF2-40B4-BE49-F238E27FC236}">
                <a16:creationId xmlns:a16="http://schemas.microsoft.com/office/drawing/2014/main" id="{C05F1AB7-3725-4A68-AB38-5B6CC1CCEB80}"/>
              </a:ext>
            </a:extLst>
          </p:cNvPr>
          <p:cNvCxnSpPr>
            <a:cxnSpLocks/>
          </p:cNvCxnSpPr>
          <p:nvPr/>
        </p:nvCxnSpPr>
        <p:spPr>
          <a:xfrm flipV="1">
            <a:off x="3431704" y="1412776"/>
            <a:ext cx="792088" cy="505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Raven puščični povezovalnik 23">
            <a:extLst>
              <a:ext uri="{FF2B5EF4-FFF2-40B4-BE49-F238E27FC236}">
                <a16:creationId xmlns:a16="http://schemas.microsoft.com/office/drawing/2014/main" id="{9B9D0984-8468-4B55-BB68-14B595C015B1}"/>
              </a:ext>
            </a:extLst>
          </p:cNvPr>
          <p:cNvCxnSpPr>
            <a:cxnSpLocks/>
            <a:endCxn id="20" idx="1"/>
          </p:cNvCxnSpPr>
          <p:nvPr/>
        </p:nvCxnSpPr>
        <p:spPr>
          <a:xfrm>
            <a:off x="3575720" y="3252471"/>
            <a:ext cx="1008112" cy="1045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Raven puščični povezovalnik 25">
            <a:extLst>
              <a:ext uri="{FF2B5EF4-FFF2-40B4-BE49-F238E27FC236}">
                <a16:creationId xmlns:a16="http://schemas.microsoft.com/office/drawing/2014/main" id="{0B4A9E08-1DE0-4BDD-A528-6E2AD5691193}"/>
              </a:ext>
            </a:extLst>
          </p:cNvPr>
          <p:cNvCxnSpPr>
            <a:cxnSpLocks/>
          </p:cNvCxnSpPr>
          <p:nvPr/>
        </p:nvCxnSpPr>
        <p:spPr>
          <a:xfrm flipV="1">
            <a:off x="3468398" y="5508723"/>
            <a:ext cx="792088" cy="353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552384" y="482678"/>
            <a:ext cx="2232248" cy="1756554"/>
          </a:xfrm>
        </p:spPr>
        <p:txBody>
          <a:bodyPr rtlCol="0">
            <a:normAutofit fontScale="90000"/>
          </a:bodyPr>
          <a:lstStyle/>
          <a:p>
            <a:pPr algn="ctr"/>
            <a:r>
              <a:rPr lang="en-GB" sz="2000" dirty="0">
                <a:solidFill>
                  <a:srgbClr val="C00000"/>
                </a:solidFill>
                <a:latin typeface="Arial" panose="020B0604020202020204" pitchFamily="34" charset="0"/>
                <a:cs typeface="Arial" panose="020B0604020202020204" pitchFamily="34" charset="0"/>
              </a:rPr>
              <a:t>IMPLEMENTATION OF THE PRESCHOOL EDUCATION PROGRAM and other professionals in the kindergarten</a:t>
            </a:r>
            <a:endParaRPr lang="sl-SI" sz="2000" dirty="0">
              <a:solidFill>
                <a:srgbClr val="C00000"/>
              </a:solidFill>
              <a:latin typeface="Arial" panose="020B0604020202020204" pitchFamily="34" charset="0"/>
              <a:cs typeface="Arial" panose="020B0604020202020204" pitchFamily="34" charset="0"/>
            </a:endParaRPr>
          </a:p>
        </p:txBody>
      </p:sp>
      <p:sp>
        <p:nvSpPr>
          <p:cNvPr id="3" name="Označba mesta za vsebino 2"/>
          <p:cNvSpPr>
            <a:spLocks noGrp="1"/>
          </p:cNvSpPr>
          <p:nvPr>
            <p:ph sz="half" idx="4294967295"/>
          </p:nvPr>
        </p:nvSpPr>
        <p:spPr>
          <a:xfrm>
            <a:off x="4727848" y="4149080"/>
            <a:ext cx="4301824" cy="1656184"/>
          </a:xfrm>
        </p:spPr>
        <p:txBody>
          <a:bodyPr rtlCol="0">
            <a:normAutofit/>
          </a:bodyPr>
          <a:lstStyle/>
          <a:p>
            <a:pPr marL="0" indent="0">
              <a:buNone/>
            </a:pPr>
            <a:r>
              <a:rPr lang="sl-SI" dirty="0" err="1">
                <a:solidFill>
                  <a:schemeClr val="tx2"/>
                </a:solidFill>
              </a:rPr>
              <a:t>Slovenian</a:t>
            </a:r>
            <a:r>
              <a:rPr lang="sl-SI" dirty="0">
                <a:solidFill>
                  <a:schemeClr val="tx2"/>
                </a:solidFill>
              </a:rPr>
              <a:t> </a:t>
            </a:r>
            <a:r>
              <a:rPr lang="en-GB" sz="2000" dirty="0">
                <a:solidFill>
                  <a:srgbClr val="111111"/>
                </a:solidFill>
                <a:latin typeface="Arial" panose="020B0604020202020204" pitchFamily="34" charset="0"/>
                <a:ea typeface="Times New Roman" panose="02020603050405020304" pitchFamily="18" charset="0"/>
              </a:rPr>
              <a:t>kindergarten</a:t>
            </a:r>
            <a:r>
              <a:rPr lang="sl-SI" sz="2000" dirty="0">
                <a:solidFill>
                  <a:srgbClr val="111111"/>
                </a:solidFill>
                <a:latin typeface="Arial" panose="020B0604020202020204" pitchFamily="34" charset="0"/>
                <a:ea typeface="Times New Roman" panose="02020603050405020304" pitchFamily="18" charset="0"/>
              </a:rPr>
              <a:t>s </a:t>
            </a:r>
            <a:r>
              <a:rPr lang="sl-SI" sz="2000" dirty="0" err="1">
                <a:solidFill>
                  <a:srgbClr val="111111"/>
                </a:solidFill>
                <a:latin typeface="Arial" panose="020B0604020202020204" pitchFamily="34" charset="0"/>
                <a:ea typeface="Times New Roman" panose="02020603050405020304" pitchFamily="18" charset="0"/>
              </a:rPr>
              <a:t>employed</a:t>
            </a:r>
            <a:r>
              <a:rPr lang="sl-SI" dirty="0">
                <a:solidFill>
                  <a:schemeClr val="tx2"/>
                </a:solidFill>
              </a:rPr>
              <a:t>:</a:t>
            </a:r>
          </a:p>
          <a:p>
            <a:pPr marL="0" indent="0">
              <a:buNone/>
            </a:pPr>
            <a:r>
              <a:rPr lang="en-GB" dirty="0">
                <a:solidFill>
                  <a:schemeClr val="tx2"/>
                </a:solidFill>
              </a:rPr>
              <a:t>13,200 </a:t>
            </a:r>
            <a:r>
              <a:rPr kumimoji="0" lang="en-GB" sz="2000" b="0" i="0" u="none" strike="noStrike" kern="1200" cap="none" spc="0" normalizeH="0" baseline="0" noProof="0" dirty="0">
                <a:ln>
                  <a:noFill/>
                </a:ln>
                <a:solidFill>
                  <a:srgbClr val="111111"/>
                </a:solidFill>
                <a:effectLst/>
                <a:uLnTx/>
                <a:uFillTx/>
                <a:latin typeface="Arial" panose="020B0604020202020204" pitchFamily="34" charset="0"/>
                <a:ea typeface="Times New Roman" panose="02020603050405020304" pitchFamily="18" charset="0"/>
                <a:cs typeface="+mn-cs"/>
              </a:rPr>
              <a:t>preschool teacher</a:t>
            </a:r>
            <a:r>
              <a:rPr kumimoji="0" lang="sl-SI" sz="2000" b="0" i="0" u="none" strike="noStrike" kern="1200" cap="none" spc="0" normalizeH="0" baseline="0" noProof="0" dirty="0">
                <a:ln>
                  <a:noFill/>
                </a:ln>
                <a:solidFill>
                  <a:srgbClr val="111111"/>
                </a:solidFill>
                <a:effectLst/>
                <a:uLnTx/>
                <a:uFillTx/>
                <a:latin typeface="Arial" panose="020B0604020202020204" pitchFamily="34" charset="0"/>
                <a:ea typeface="Times New Roman" panose="02020603050405020304" pitchFamily="18" charset="0"/>
                <a:cs typeface="+mn-cs"/>
              </a:rPr>
              <a:t>s</a:t>
            </a:r>
            <a:r>
              <a:rPr lang="sl-SI" dirty="0">
                <a:solidFill>
                  <a:srgbClr val="111111"/>
                </a:solidFill>
                <a:latin typeface="Arial" panose="020B0604020202020204" pitchFamily="34" charset="0"/>
                <a:ea typeface="Times New Roman" panose="02020603050405020304" pitchFamily="18" charset="0"/>
              </a:rPr>
              <a:t> </a:t>
            </a:r>
          </a:p>
          <a:p>
            <a:pPr marL="0" indent="0">
              <a:buNone/>
            </a:pPr>
            <a:r>
              <a:rPr lang="sl-SI" dirty="0" err="1">
                <a:solidFill>
                  <a:srgbClr val="111111"/>
                </a:solidFill>
                <a:latin typeface="Arial" panose="020B0604020202020204" pitchFamily="34" charset="0"/>
                <a:ea typeface="Times New Roman" panose="02020603050405020304" pitchFamily="18" charset="0"/>
              </a:rPr>
              <a:t>and</a:t>
            </a:r>
            <a:r>
              <a:rPr lang="sl-SI" dirty="0">
                <a:solidFill>
                  <a:srgbClr val="111111"/>
                </a:solidFill>
                <a:latin typeface="Arial" panose="020B0604020202020204" pitchFamily="34" charset="0"/>
                <a:ea typeface="Times New Roman" panose="02020603050405020304" pitchFamily="18" charset="0"/>
              </a:rPr>
              <a:t> </a:t>
            </a:r>
            <a:r>
              <a:rPr lang="en-GB" sz="2000" dirty="0">
                <a:solidFill>
                  <a:srgbClr val="111111"/>
                </a:solidFill>
                <a:latin typeface="Arial" panose="020B0604020202020204" pitchFamily="34" charset="0"/>
                <a:ea typeface="Times New Roman" panose="02020603050405020304" pitchFamily="18" charset="0"/>
              </a:rPr>
              <a:t>preschool teacher</a:t>
            </a:r>
            <a:r>
              <a:rPr lang="sl-SI" sz="2000" dirty="0">
                <a:solidFill>
                  <a:srgbClr val="111111"/>
                </a:solidFill>
                <a:latin typeface="Arial" panose="020B0604020202020204" pitchFamily="34" charset="0"/>
                <a:ea typeface="Times New Roman" panose="02020603050405020304" pitchFamily="18" charset="0"/>
              </a:rPr>
              <a:t>s</a:t>
            </a:r>
            <a:r>
              <a:rPr lang="en-GB" sz="2000" dirty="0">
                <a:solidFill>
                  <a:srgbClr val="111111"/>
                </a:solidFill>
                <a:latin typeface="Arial" panose="020B0604020202020204" pitchFamily="34" charset="0"/>
                <a:ea typeface="Times New Roman" panose="02020603050405020304" pitchFamily="18" charset="0"/>
              </a:rPr>
              <a:t> -</a:t>
            </a:r>
            <a:r>
              <a:rPr lang="en-US" sz="2000" dirty="0">
                <a:solidFill>
                  <a:srgbClr val="111111"/>
                </a:solidFill>
                <a:latin typeface="Arial" panose="020B0604020202020204" pitchFamily="34" charset="0"/>
                <a:ea typeface="Times New Roman" panose="02020603050405020304" pitchFamily="18" charset="0"/>
              </a:rPr>
              <a:t> teacher's assistant</a:t>
            </a:r>
            <a:r>
              <a:rPr lang="sl-SI" sz="2000" dirty="0">
                <a:solidFill>
                  <a:srgbClr val="111111"/>
                </a:solidFill>
                <a:latin typeface="Arial" panose="020B0604020202020204" pitchFamily="34" charset="0"/>
                <a:ea typeface="Times New Roman" panose="02020603050405020304" pitchFamily="18" charset="0"/>
              </a:rPr>
              <a:t>.</a:t>
            </a:r>
            <a:endParaRPr lang="en-SI" sz="2000" dirty="0"/>
          </a:p>
        </p:txBody>
      </p:sp>
      <p:sp>
        <p:nvSpPr>
          <p:cNvPr id="11" name="PoljeZBesedilom 10">
            <a:extLst>
              <a:ext uri="{FF2B5EF4-FFF2-40B4-BE49-F238E27FC236}">
                <a16:creationId xmlns:a16="http://schemas.microsoft.com/office/drawing/2014/main" id="{B91A379C-214A-46F7-9947-0FE9A618C30E}"/>
              </a:ext>
            </a:extLst>
          </p:cNvPr>
          <p:cNvSpPr txBox="1"/>
          <p:nvPr/>
        </p:nvSpPr>
        <p:spPr>
          <a:xfrm>
            <a:off x="4727848" y="800705"/>
            <a:ext cx="4301824" cy="1908215"/>
          </a:xfrm>
          <a:prstGeom prst="rect">
            <a:avLst/>
          </a:prstGeom>
          <a:noFill/>
        </p:spPr>
        <p:txBody>
          <a:bodyPr wrap="square">
            <a:spAutoFit/>
          </a:bodyPr>
          <a:lstStyle/>
          <a:p>
            <a:r>
              <a:rPr lang="en-SI" sz="1800" dirty="0">
                <a:effectLst/>
                <a:latin typeface="Arial" panose="020B0604020202020204" pitchFamily="34" charset="0"/>
                <a:ea typeface="Times New Roman" panose="02020603050405020304" pitchFamily="18" charset="0"/>
              </a:rPr>
              <a:t> </a:t>
            </a:r>
            <a:endParaRPr lang="en-SI" sz="1600" dirty="0">
              <a:effectLst/>
              <a:latin typeface="Times New Roman" panose="02020603050405020304" pitchFamily="18" charset="0"/>
              <a:ea typeface="Times New Roman" panose="02020603050405020304" pitchFamily="18" charset="0"/>
            </a:endParaRPr>
          </a:p>
          <a:p>
            <a:r>
              <a:rPr lang="en-GB" sz="2000" dirty="0">
                <a:solidFill>
                  <a:srgbClr val="111111"/>
                </a:solidFill>
                <a:latin typeface="Arial" panose="020B0604020202020204" pitchFamily="34" charset="0"/>
                <a:ea typeface="Times New Roman" panose="02020603050405020304" pitchFamily="18" charset="0"/>
              </a:rPr>
              <a:t>In each </a:t>
            </a:r>
            <a:r>
              <a:rPr lang="sl-SI" sz="2000" dirty="0" err="1">
                <a:solidFill>
                  <a:srgbClr val="111111"/>
                </a:solidFill>
                <a:latin typeface="Arial" panose="020B0604020202020204" pitchFamily="34" charset="0"/>
                <a:ea typeface="Times New Roman" panose="02020603050405020304" pitchFamily="18" charset="0"/>
              </a:rPr>
              <a:t>department</a:t>
            </a:r>
            <a:r>
              <a:rPr lang="en-GB" sz="2000" dirty="0">
                <a:solidFill>
                  <a:srgbClr val="111111"/>
                </a:solidFill>
                <a:latin typeface="Arial" panose="020B0604020202020204" pitchFamily="34" charset="0"/>
                <a:ea typeface="Times New Roman" panose="02020603050405020304" pitchFamily="18" charset="0"/>
              </a:rPr>
              <a:t> of the kindergarten:</a:t>
            </a:r>
          </a:p>
          <a:p>
            <a:pPr marL="342900" indent="-342900">
              <a:buFontTx/>
              <a:buChar char="-"/>
            </a:pPr>
            <a:r>
              <a:rPr kumimoji="0" lang="en-GB" sz="2000" b="0" i="0" u="none" strike="noStrike" kern="1200" cap="none" spc="0" normalizeH="0" baseline="0" noProof="0" dirty="0">
                <a:ln>
                  <a:noFill/>
                </a:ln>
                <a:solidFill>
                  <a:srgbClr val="111111"/>
                </a:solidFill>
                <a:effectLst/>
                <a:uLnTx/>
                <a:uFillTx/>
                <a:latin typeface="Arial" panose="020B0604020202020204" pitchFamily="34" charset="0"/>
                <a:ea typeface="Times New Roman" panose="02020603050405020304" pitchFamily="18" charset="0"/>
                <a:cs typeface="+mn-cs"/>
              </a:rPr>
              <a:t>preschool teacher</a:t>
            </a:r>
            <a:r>
              <a:rPr kumimoji="0" lang="sl-SI" sz="2000" b="0" i="0" u="none" strike="noStrike" kern="1200" cap="none" spc="0" normalizeH="0" baseline="0" noProof="0" dirty="0">
                <a:ln>
                  <a:noFill/>
                </a:ln>
                <a:solidFill>
                  <a:srgbClr val="111111"/>
                </a:solidFill>
                <a:effectLst/>
                <a:uLnTx/>
                <a:uFillTx/>
                <a:latin typeface="Arial" panose="020B0604020202020204" pitchFamily="34" charset="0"/>
                <a:ea typeface="Times New Roman" panose="02020603050405020304" pitchFamily="18" charset="0"/>
                <a:cs typeface="+mn-cs"/>
              </a:rPr>
              <a:t>,</a:t>
            </a:r>
            <a:endParaRPr lang="sl-SI" sz="2000" dirty="0">
              <a:solidFill>
                <a:srgbClr val="111111"/>
              </a:solidFill>
              <a:latin typeface="Arial" panose="020B0604020202020204" pitchFamily="34" charset="0"/>
              <a:ea typeface="Times New Roman" panose="02020603050405020304" pitchFamily="18" charset="0"/>
            </a:endParaRPr>
          </a:p>
          <a:p>
            <a:pPr marL="342900" indent="-342900">
              <a:buFontTx/>
              <a:buChar char="-"/>
            </a:pPr>
            <a:r>
              <a:rPr lang="en-GB" sz="2000" dirty="0">
                <a:solidFill>
                  <a:srgbClr val="111111"/>
                </a:solidFill>
                <a:latin typeface="Arial" panose="020B0604020202020204" pitchFamily="34" charset="0"/>
                <a:ea typeface="Times New Roman" panose="02020603050405020304" pitchFamily="18" charset="0"/>
              </a:rPr>
              <a:t>preschool teacher -</a:t>
            </a:r>
            <a:r>
              <a:rPr lang="sl-SI" sz="2000" dirty="0">
                <a:solidFill>
                  <a:srgbClr val="111111"/>
                </a:solidFill>
                <a:latin typeface="Arial" panose="020B0604020202020204" pitchFamily="34" charset="0"/>
                <a:ea typeface="Times New Roman" panose="02020603050405020304" pitchFamily="18" charset="0"/>
              </a:rPr>
              <a:t> </a:t>
            </a:r>
            <a:r>
              <a:rPr lang="en-GB" sz="2000" dirty="0">
                <a:solidFill>
                  <a:srgbClr val="111111"/>
                </a:solidFill>
                <a:latin typeface="Arial" panose="020B0604020202020204" pitchFamily="34" charset="0"/>
                <a:ea typeface="Times New Roman" panose="02020603050405020304" pitchFamily="18" charset="0"/>
              </a:rPr>
              <a:t>teacher's assistant</a:t>
            </a:r>
            <a:r>
              <a:rPr lang="sl-SI" sz="2000" dirty="0">
                <a:solidFill>
                  <a:srgbClr val="111111"/>
                </a:solidFill>
                <a:latin typeface="Arial" panose="020B0604020202020204" pitchFamily="34" charset="0"/>
                <a:ea typeface="Times New Roman" panose="02020603050405020304" pitchFamily="18" charset="0"/>
              </a:rPr>
              <a:t>.</a:t>
            </a:r>
            <a:endParaRPr lang="en-SI" sz="2000" dirty="0"/>
          </a:p>
        </p:txBody>
      </p:sp>
      <p:sp>
        <p:nvSpPr>
          <p:cNvPr id="13" name="PoljeZBesedilom 12">
            <a:extLst>
              <a:ext uri="{FF2B5EF4-FFF2-40B4-BE49-F238E27FC236}">
                <a16:creationId xmlns:a16="http://schemas.microsoft.com/office/drawing/2014/main" id="{1DE665E3-A492-470C-9133-6590044CF13F}"/>
              </a:ext>
            </a:extLst>
          </p:cNvPr>
          <p:cNvSpPr txBox="1"/>
          <p:nvPr/>
        </p:nvSpPr>
        <p:spPr>
          <a:xfrm>
            <a:off x="1199456" y="4794752"/>
            <a:ext cx="2232248" cy="1546129"/>
          </a:xfrm>
          <a:prstGeom prst="rect">
            <a:avLst/>
          </a:prstGeom>
          <a:noFill/>
        </p:spPr>
        <p:txBody>
          <a:bodyPr wrap="square">
            <a:spAutoFit/>
          </a:bodyPr>
          <a:lstStyle/>
          <a:p>
            <a:pPr fontAlgn="base">
              <a:lnSpc>
                <a:spcPct val="106000"/>
              </a:lnSpc>
              <a:spcAft>
                <a:spcPts val="800"/>
              </a:spcAft>
            </a:pPr>
            <a:r>
              <a:rPr lang="en-GB"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The managing body and pedagogical leader of the kindergarten is the </a:t>
            </a:r>
            <a:r>
              <a:rPr lang="en-GB" i="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principal.</a:t>
            </a:r>
            <a:endParaRPr lang="en-SI" sz="1400" i="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PoljeZBesedilom 14">
            <a:extLst>
              <a:ext uri="{FF2B5EF4-FFF2-40B4-BE49-F238E27FC236}">
                <a16:creationId xmlns:a16="http://schemas.microsoft.com/office/drawing/2014/main" id="{ED848472-58B3-4686-983B-5F71EFAC261A}"/>
              </a:ext>
            </a:extLst>
          </p:cNvPr>
          <p:cNvSpPr txBox="1"/>
          <p:nvPr/>
        </p:nvSpPr>
        <p:spPr>
          <a:xfrm>
            <a:off x="1199456" y="622291"/>
            <a:ext cx="2484203" cy="1477328"/>
          </a:xfrm>
          <a:prstGeom prst="rect">
            <a:avLst/>
          </a:prstGeom>
          <a:noFill/>
        </p:spPr>
        <p:txBody>
          <a:bodyPr wrap="square">
            <a:spAutoFit/>
          </a:bodyPr>
          <a:lstStyle/>
          <a:p>
            <a:r>
              <a:rPr lang="en-GB" dirty="0" err="1">
                <a:solidFill>
                  <a:schemeClr val="tx2"/>
                </a:solidFill>
                <a:latin typeface="Arial" panose="020B0604020202020204" pitchFamily="34" charset="0"/>
                <a:ea typeface="Times New Roman" panose="02020603050405020304" pitchFamily="18" charset="0"/>
              </a:rPr>
              <a:t>Counselor</a:t>
            </a:r>
            <a:r>
              <a:rPr lang="en-GB" dirty="0">
                <a:solidFill>
                  <a:schemeClr val="tx2"/>
                </a:solidFill>
                <a:latin typeface="Arial" panose="020B0604020202020204" pitchFamily="34" charset="0"/>
                <a:ea typeface="Times New Roman" panose="02020603050405020304" pitchFamily="18" charset="0"/>
              </a:rPr>
              <a:t>, educator for additional professional help, educator for early treatment.</a:t>
            </a:r>
            <a:endParaRPr lang="en-SI" dirty="0">
              <a:solidFill>
                <a:schemeClr val="tx2"/>
              </a:solidFill>
              <a:latin typeface="Arial" panose="020B0604020202020204" pitchFamily="34" charset="0"/>
              <a:cs typeface="Arial" panose="020B0604020202020204" pitchFamily="34" charset="0"/>
            </a:endParaRPr>
          </a:p>
        </p:txBody>
      </p:sp>
      <p:sp>
        <p:nvSpPr>
          <p:cNvPr id="17" name="PoljeZBesedilom 16">
            <a:extLst>
              <a:ext uri="{FF2B5EF4-FFF2-40B4-BE49-F238E27FC236}">
                <a16:creationId xmlns:a16="http://schemas.microsoft.com/office/drawing/2014/main" id="{EF318531-3B8D-4917-A964-C18D102110A0}"/>
              </a:ext>
            </a:extLst>
          </p:cNvPr>
          <p:cNvSpPr txBox="1"/>
          <p:nvPr/>
        </p:nvSpPr>
        <p:spPr>
          <a:xfrm>
            <a:off x="1060185" y="2852936"/>
            <a:ext cx="2762744" cy="1200329"/>
          </a:xfrm>
          <a:prstGeom prst="rect">
            <a:avLst/>
          </a:prstGeom>
          <a:noFill/>
        </p:spPr>
        <p:txBody>
          <a:bodyPr wrap="square">
            <a:spAutoFit/>
          </a:bodyPr>
          <a:lstStyle/>
          <a:p>
            <a:r>
              <a:rPr lang="sl-SI" dirty="0" err="1">
                <a:solidFill>
                  <a:schemeClr val="tx2"/>
                </a:solidFill>
              </a:rPr>
              <a:t>Nutrition</a:t>
            </a:r>
            <a:r>
              <a:rPr lang="en-GB" dirty="0">
                <a:solidFill>
                  <a:schemeClr val="tx2"/>
                </a:solidFill>
              </a:rPr>
              <a:t> organizer,</a:t>
            </a:r>
          </a:p>
          <a:p>
            <a:r>
              <a:rPr lang="en-GB" dirty="0">
                <a:solidFill>
                  <a:schemeClr val="tx2"/>
                </a:solidFill>
              </a:rPr>
              <a:t>the organizer of the health and hygiene regimen.</a:t>
            </a:r>
            <a:endParaRPr lang="en-SI" dirty="0">
              <a:solidFill>
                <a:schemeClr val="tx2"/>
              </a:solidFill>
            </a:endParaRPr>
          </a:p>
        </p:txBody>
      </p:sp>
    </p:spTree>
    <p:extLst>
      <p:ext uri="{BB962C8B-B14F-4D97-AF65-F5344CB8AC3E}">
        <p14:creationId xmlns:p14="http://schemas.microsoft.com/office/powerpoint/2010/main" val="415759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avokotnik: zaokroženi vogali 10">
            <a:extLst>
              <a:ext uri="{FF2B5EF4-FFF2-40B4-BE49-F238E27FC236}">
                <a16:creationId xmlns:a16="http://schemas.microsoft.com/office/drawing/2014/main" id="{9628314E-FB38-485C-9419-BEC91317ED5C}"/>
              </a:ext>
            </a:extLst>
          </p:cNvPr>
          <p:cNvSpPr/>
          <p:nvPr/>
        </p:nvSpPr>
        <p:spPr>
          <a:xfrm>
            <a:off x="4223792" y="4601419"/>
            <a:ext cx="3744416" cy="15397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ravokotnik: zaokroženi vogali 7">
            <a:extLst>
              <a:ext uri="{FF2B5EF4-FFF2-40B4-BE49-F238E27FC236}">
                <a16:creationId xmlns:a16="http://schemas.microsoft.com/office/drawing/2014/main" id="{250BA432-1663-4079-BEFC-FE493A800C39}"/>
              </a:ext>
            </a:extLst>
          </p:cNvPr>
          <p:cNvSpPr/>
          <p:nvPr/>
        </p:nvSpPr>
        <p:spPr>
          <a:xfrm>
            <a:off x="3114165" y="2992348"/>
            <a:ext cx="5760640" cy="123340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7" name="Pravokotnik: zaokroženi vogali 6">
            <a:extLst>
              <a:ext uri="{FF2B5EF4-FFF2-40B4-BE49-F238E27FC236}">
                <a16:creationId xmlns:a16="http://schemas.microsoft.com/office/drawing/2014/main" id="{093F971A-8843-4E24-AD93-81DFD3A2B624}"/>
              </a:ext>
            </a:extLst>
          </p:cNvPr>
          <p:cNvSpPr/>
          <p:nvPr/>
        </p:nvSpPr>
        <p:spPr>
          <a:xfrm>
            <a:off x="3114165" y="2191606"/>
            <a:ext cx="6366211"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6" name="Pravokotnik: zaokroženi vogali 5">
            <a:extLst>
              <a:ext uri="{FF2B5EF4-FFF2-40B4-BE49-F238E27FC236}">
                <a16:creationId xmlns:a16="http://schemas.microsoft.com/office/drawing/2014/main" id="{DE5CC8BD-4804-4486-8B8E-99D98986019A}"/>
              </a:ext>
            </a:extLst>
          </p:cNvPr>
          <p:cNvSpPr/>
          <p:nvPr/>
        </p:nvSpPr>
        <p:spPr>
          <a:xfrm>
            <a:off x="964886" y="1325882"/>
            <a:ext cx="8227458" cy="6406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 name="Naslov 1">
            <a:extLst>
              <a:ext uri="{FF2B5EF4-FFF2-40B4-BE49-F238E27FC236}">
                <a16:creationId xmlns:a16="http://schemas.microsoft.com/office/drawing/2014/main" id="{FD4DEEBF-7ABB-439E-BCF0-9093F65C74EC}"/>
              </a:ext>
            </a:extLst>
          </p:cNvPr>
          <p:cNvSpPr>
            <a:spLocks noGrp="1"/>
          </p:cNvSpPr>
          <p:nvPr>
            <p:ph type="title"/>
          </p:nvPr>
        </p:nvSpPr>
        <p:spPr>
          <a:xfrm>
            <a:off x="990618" y="1062028"/>
            <a:ext cx="10225136" cy="4440670"/>
          </a:xfrm>
        </p:spPr>
        <p:txBody>
          <a:bodyPr>
            <a:noAutofit/>
          </a:bodyPr>
          <a:lstStyle/>
          <a:p>
            <a:pPr lvl="0">
              <a:spcBef>
                <a:spcPts val="685"/>
              </a:spcBef>
              <a:spcAft>
                <a:spcPts val="0"/>
              </a:spcAft>
              <a:buSzPts val="1200"/>
              <a:tabLst>
                <a:tab pos="611505" algn="l"/>
              </a:tabLst>
            </a:pPr>
            <a:br>
              <a:rPr lang="sl-SI" sz="1800" dirty="0">
                <a:latin typeface="+mn-lt"/>
              </a:rPr>
            </a:br>
            <a:br>
              <a:rPr lang="sl-SI" sz="1800" dirty="0">
                <a:latin typeface="+mn-lt"/>
              </a:rPr>
            </a:br>
            <a:br>
              <a:rPr lang="en-US" sz="1800" dirty="0"/>
            </a:br>
            <a:br>
              <a:rPr lang="sl-SI" sz="1800" dirty="0"/>
            </a:br>
            <a:br>
              <a:rPr lang="sl-SI" sz="1800" dirty="0"/>
            </a:br>
            <a:br>
              <a:rPr lang="en-US" sz="1800" dirty="0"/>
            </a:br>
            <a:r>
              <a:rPr lang="en" sz="1800" dirty="0"/>
              <a:t>                                                                </a:t>
            </a:r>
            <a:br>
              <a:rPr lang="en-US" sz="1800" dirty="0"/>
            </a:br>
            <a:br>
              <a:rPr lang="sl-SI" sz="1800" dirty="0"/>
            </a:br>
            <a:r>
              <a:rPr lang="en" sz="1800" dirty="0"/>
              <a:t>                                      </a:t>
            </a:r>
            <a:br>
              <a:rPr lang="sl-SI" sz="1800" dirty="0"/>
            </a:br>
            <a:br>
              <a:rPr lang="sl-SI" sz="1800" dirty="0">
                <a:latin typeface="+mn-lt"/>
              </a:rPr>
            </a:br>
            <a:br>
              <a:rPr lang="sl-SI" sz="1800" dirty="0">
                <a:latin typeface="+mn-lt"/>
              </a:rPr>
            </a:br>
            <a:br>
              <a:rPr lang="sl-SI" sz="1800" dirty="0">
                <a:latin typeface="+mn-lt"/>
              </a:rPr>
            </a:br>
            <a:br>
              <a:rPr lang="sl-SI" sz="1800" dirty="0"/>
            </a:br>
            <a:endParaRPr lang="en-SI" sz="1800" dirty="0"/>
          </a:p>
        </p:txBody>
      </p:sp>
      <p:sp>
        <p:nvSpPr>
          <p:cNvPr id="4" name="PoljeZBesedilom 3">
            <a:extLst>
              <a:ext uri="{FF2B5EF4-FFF2-40B4-BE49-F238E27FC236}">
                <a16:creationId xmlns:a16="http://schemas.microsoft.com/office/drawing/2014/main" id="{9666D849-C323-4AFA-A5C1-CEBD4D0C36D7}"/>
              </a:ext>
            </a:extLst>
          </p:cNvPr>
          <p:cNvSpPr txBox="1"/>
          <p:nvPr/>
        </p:nvSpPr>
        <p:spPr>
          <a:xfrm>
            <a:off x="2048798" y="528009"/>
            <a:ext cx="8496944" cy="400110"/>
          </a:xfrm>
          <a:prstGeom prst="rect">
            <a:avLst/>
          </a:prstGeom>
          <a:noFill/>
        </p:spPr>
        <p:txBody>
          <a:bodyPr wrap="square" rtlCol="0">
            <a:spAutoFit/>
          </a:bodyPr>
          <a:lstStyle/>
          <a:p>
            <a:r>
              <a:rPr lang="en" sz="2000" dirty="0">
                <a:solidFill>
                  <a:srgbClr val="C00000"/>
                </a:solidFill>
                <a:latin typeface="+mn-lt"/>
              </a:rPr>
              <a:t>ENHANCEMENT OF LIFE AND WORK IN KINDERGARTEN</a:t>
            </a:r>
            <a:r>
              <a:rPr lang="sl-SI" sz="2000" dirty="0">
                <a:solidFill>
                  <a:srgbClr val="C00000"/>
                </a:solidFill>
                <a:latin typeface="+mn-lt"/>
              </a:rPr>
              <a:t> </a:t>
            </a:r>
            <a:r>
              <a:rPr lang="sl-SI" sz="1600" dirty="0">
                <a:solidFill>
                  <a:srgbClr val="C00000"/>
                </a:solidFill>
                <a:latin typeface="+mn-lt"/>
              </a:rPr>
              <a:t>Črnuče</a:t>
            </a:r>
            <a:endParaRPr lang="en-SI" sz="1600" dirty="0"/>
          </a:p>
        </p:txBody>
      </p:sp>
      <p:sp>
        <p:nvSpPr>
          <p:cNvPr id="3" name="PoljeZBesedilom 2">
            <a:extLst>
              <a:ext uri="{FF2B5EF4-FFF2-40B4-BE49-F238E27FC236}">
                <a16:creationId xmlns:a16="http://schemas.microsoft.com/office/drawing/2014/main" id="{5BD0510B-B6CC-482B-819F-BFA388D76F6D}"/>
              </a:ext>
            </a:extLst>
          </p:cNvPr>
          <p:cNvSpPr txBox="1"/>
          <p:nvPr/>
        </p:nvSpPr>
        <p:spPr>
          <a:xfrm>
            <a:off x="964886" y="1320168"/>
            <a:ext cx="8227458" cy="646331"/>
          </a:xfrm>
          <a:prstGeom prst="rect">
            <a:avLst/>
          </a:prstGeom>
          <a:noFill/>
        </p:spPr>
        <p:txBody>
          <a:bodyPr wrap="square" rtlCol="0">
            <a:spAutoFit/>
          </a:bodyPr>
          <a:lstStyle/>
          <a:p>
            <a:r>
              <a:rPr lang="en" dirty="0"/>
              <a:t>PROJECTS: </a:t>
            </a:r>
            <a:r>
              <a:rPr lang="sl-SI" sz="1800" kern="1200" dirty="0">
                <a:solidFill>
                  <a:srgbClr val="000000"/>
                </a:solidFill>
                <a:effectLst/>
                <a:ea typeface="Times New Roman" panose="02020603050405020304" pitchFamily="18" charset="0"/>
                <a:cs typeface="Times New Roman" panose="02020603050405020304" pitchFamily="18" charset="0"/>
              </a:rPr>
              <a:t>Erazmus +, </a:t>
            </a:r>
            <a:r>
              <a:rPr lang="en" spc="-10" dirty="0"/>
              <a:t>ECO Kindergarten, Mali Sonček, Network of Forest Kindergartens, Safe Point</a:t>
            </a:r>
            <a:r>
              <a:rPr lang="sl-SI" spc="-10" dirty="0"/>
              <a:t>…</a:t>
            </a:r>
            <a:endParaRPr lang="en-GB" dirty="0"/>
          </a:p>
        </p:txBody>
      </p:sp>
      <p:sp>
        <p:nvSpPr>
          <p:cNvPr id="5" name="PoljeZBesedilom 4">
            <a:extLst>
              <a:ext uri="{FF2B5EF4-FFF2-40B4-BE49-F238E27FC236}">
                <a16:creationId xmlns:a16="http://schemas.microsoft.com/office/drawing/2014/main" id="{D9959B87-83AC-48B9-AE58-E511E1C7077A}"/>
              </a:ext>
            </a:extLst>
          </p:cNvPr>
          <p:cNvSpPr txBox="1"/>
          <p:nvPr/>
        </p:nvSpPr>
        <p:spPr>
          <a:xfrm>
            <a:off x="3139317" y="2156258"/>
            <a:ext cx="6516724" cy="646331"/>
          </a:xfrm>
          <a:prstGeom prst="rect">
            <a:avLst/>
          </a:prstGeom>
          <a:noFill/>
        </p:spPr>
        <p:txBody>
          <a:bodyPr wrap="square" rtlCol="0">
            <a:spAutoFit/>
          </a:bodyPr>
          <a:lstStyle/>
          <a:p>
            <a:r>
              <a:rPr lang="en" dirty="0"/>
              <a:t>ENRICHMENT ACTIVITIES:</a:t>
            </a:r>
            <a:r>
              <a:rPr lang="sl-SI" dirty="0"/>
              <a:t> </a:t>
            </a:r>
            <a:r>
              <a:rPr lang="en-US" dirty="0"/>
              <a:t>Performances by </a:t>
            </a:r>
            <a:r>
              <a:rPr lang="sl-SI" dirty="0" err="1"/>
              <a:t>preschool</a:t>
            </a:r>
            <a:r>
              <a:rPr lang="sl-SI" dirty="0"/>
              <a:t> </a:t>
            </a:r>
            <a:r>
              <a:rPr lang="sl-SI" dirty="0" err="1"/>
              <a:t>teachers</a:t>
            </a:r>
            <a:r>
              <a:rPr lang="sl-SI" dirty="0"/>
              <a:t> (</a:t>
            </a:r>
            <a:r>
              <a:rPr lang="en-US" dirty="0"/>
              <a:t>a visit to the fire station, visits to senior centers...</a:t>
            </a:r>
            <a:r>
              <a:rPr lang="sl-SI" dirty="0"/>
              <a:t>)</a:t>
            </a:r>
            <a:endParaRPr lang="en-GB" dirty="0"/>
          </a:p>
        </p:txBody>
      </p:sp>
      <p:sp>
        <p:nvSpPr>
          <p:cNvPr id="9" name="PoljeZBesedilom 8">
            <a:extLst>
              <a:ext uri="{FF2B5EF4-FFF2-40B4-BE49-F238E27FC236}">
                <a16:creationId xmlns:a16="http://schemas.microsoft.com/office/drawing/2014/main" id="{43F32269-8F3C-4E9B-BF14-6C69D278C690}"/>
              </a:ext>
            </a:extLst>
          </p:cNvPr>
          <p:cNvSpPr txBox="1"/>
          <p:nvPr/>
        </p:nvSpPr>
        <p:spPr>
          <a:xfrm>
            <a:off x="3215680" y="2981896"/>
            <a:ext cx="5688632" cy="1200329"/>
          </a:xfrm>
          <a:prstGeom prst="rect">
            <a:avLst/>
          </a:prstGeom>
          <a:noFill/>
        </p:spPr>
        <p:txBody>
          <a:bodyPr wrap="square" rtlCol="0">
            <a:spAutoFit/>
          </a:bodyPr>
          <a:lstStyle/>
          <a:p>
            <a:r>
              <a:rPr lang="en" dirty="0"/>
              <a:t> </a:t>
            </a:r>
            <a:r>
              <a:rPr lang="sl-SI" dirty="0"/>
              <a:t>ABOVE - </a:t>
            </a:r>
            <a:r>
              <a:rPr lang="en" dirty="0"/>
              <a:t>STANDARD ACTIVITIES: </a:t>
            </a:r>
            <a:br>
              <a:rPr lang="sl-SI" dirty="0"/>
            </a:br>
            <a:r>
              <a:rPr lang="en" dirty="0"/>
              <a:t>- Five-day winter and summer kindergarten</a:t>
            </a:r>
            <a:r>
              <a:rPr lang="sl-SI" dirty="0"/>
              <a:t> </a:t>
            </a:r>
            <a:r>
              <a:rPr lang="en" dirty="0"/>
              <a:t>in nature </a:t>
            </a:r>
            <a:r>
              <a:rPr lang="sl-SI" dirty="0"/>
              <a:t>  </a:t>
            </a:r>
            <a:r>
              <a:rPr lang="en" dirty="0"/>
              <a:t>(5</a:t>
            </a:r>
            <a:r>
              <a:rPr lang="sl-SI" dirty="0"/>
              <a:t> </a:t>
            </a:r>
            <a:r>
              <a:rPr lang="en" dirty="0"/>
              <a:t>-</a:t>
            </a:r>
            <a:r>
              <a:rPr lang="sl-SI" dirty="0"/>
              <a:t> </a:t>
            </a:r>
            <a:r>
              <a:rPr lang="en" dirty="0"/>
              <a:t>6 years</a:t>
            </a:r>
            <a:r>
              <a:rPr lang="sl-SI" dirty="0"/>
              <a:t> </a:t>
            </a:r>
            <a:r>
              <a:rPr lang="sl-SI" dirty="0" err="1"/>
              <a:t>old</a:t>
            </a:r>
            <a:r>
              <a:rPr lang="en" dirty="0"/>
              <a:t>). </a:t>
            </a:r>
            <a:br>
              <a:rPr lang="sl-SI" dirty="0"/>
            </a:br>
            <a:r>
              <a:rPr lang="en" dirty="0"/>
              <a:t>- Three day ca</a:t>
            </a:r>
            <a:r>
              <a:rPr lang="sl-SI" dirty="0"/>
              <a:t>m</a:t>
            </a:r>
            <a:r>
              <a:rPr lang="en" dirty="0"/>
              <a:t>p in nature (4</a:t>
            </a:r>
            <a:r>
              <a:rPr lang="sl-SI" dirty="0"/>
              <a:t> </a:t>
            </a:r>
            <a:r>
              <a:rPr lang="en" dirty="0"/>
              <a:t>-</a:t>
            </a:r>
            <a:r>
              <a:rPr lang="sl-SI" dirty="0"/>
              <a:t> </a:t>
            </a:r>
            <a:r>
              <a:rPr lang="en" dirty="0"/>
              <a:t>6 years</a:t>
            </a:r>
            <a:r>
              <a:rPr lang="sl-SI" dirty="0"/>
              <a:t> </a:t>
            </a:r>
            <a:r>
              <a:rPr lang="sl-SI" dirty="0" err="1"/>
              <a:t>old</a:t>
            </a:r>
            <a:r>
              <a:rPr lang="en" dirty="0"/>
              <a:t>). </a:t>
            </a:r>
            <a:endParaRPr lang="en-GB" dirty="0"/>
          </a:p>
        </p:txBody>
      </p:sp>
      <p:sp>
        <p:nvSpPr>
          <p:cNvPr id="10" name="PoljeZBesedilom 9">
            <a:extLst>
              <a:ext uri="{FF2B5EF4-FFF2-40B4-BE49-F238E27FC236}">
                <a16:creationId xmlns:a16="http://schemas.microsoft.com/office/drawing/2014/main" id="{96CD894E-6026-4D37-A61D-F1406F9D00FB}"/>
              </a:ext>
            </a:extLst>
          </p:cNvPr>
          <p:cNvSpPr txBox="1"/>
          <p:nvPr/>
        </p:nvSpPr>
        <p:spPr>
          <a:xfrm>
            <a:off x="4439816" y="4678031"/>
            <a:ext cx="3554124" cy="1200329"/>
          </a:xfrm>
          <a:prstGeom prst="rect">
            <a:avLst/>
          </a:prstGeom>
          <a:noFill/>
        </p:spPr>
        <p:txBody>
          <a:bodyPr wrap="square" rtlCol="0">
            <a:spAutoFit/>
          </a:bodyPr>
          <a:lstStyle/>
          <a:p>
            <a:r>
              <a:rPr lang="en" dirty="0"/>
              <a:t>ADDITIONAL ACTIVITIES: </a:t>
            </a:r>
            <a:br>
              <a:rPr lang="sl-SI" dirty="0"/>
            </a:br>
            <a:r>
              <a:rPr lang="en" dirty="0"/>
              <a:t>- Dance classes (4</a:t>
            </a:r>
            <a:r>
              <a:rPr lang="sl-SI" dirty="0"/>
              <a:t> </a:t>
            </a:r>
            <a:r>
              <a:rPr lang="en" dirty="0"/>
              <a:t>-</a:t>
            </a:r>
            <a:r>
              <a:rPr lang="sl-SI" dirty="0"/>
              <a:t> </a:t>
            </a:r>
            <a:r>
              <a:rPr lang="en" dirty="0"/>
              <a:t>6 years</a:t>
            </a:r>
            <a:r>
              <a:rPr lang="sl-SI" dirty="0"/>
              <a:t> </a:t>
            </a:r>
            <a:r>
              <a:rPr lang="sl-SI" dirty="0" err="1"/>
              <a:t>old</a:t>
            </a:r>
            <a:r>
              <a:rPr lang="en" dirty="0"/>
              <a:t>). </a:t>
            </a:r>
            <a:br>
              <a:rPr lang="sl-SI" dirty="0"/>
            </a:br>
            <a:r>
              <a:rPr lang="en" dirty="0"/>
              <a:t>- English language course (5-6 years</a:t>
            </a:r>
            <a:r>
              <a:rPr lang="sl-SI" dirty="0"/>
              <a:t> </a:t>
            </a:r>
            <a:r>
              <a:rPr lang="sl-SI" dirty="0" err="1"/>
              <a:t>old</a:t>
            </a:r>
            <a:r>
              <a:rPr lang="en" dirty="0"/>
              <a:t>).</a:t>
            </a:r>
            <a:endParaRPr lang="en-GB" dirty="0"/>
          </a:p>
        </p:txBody>
      </p:sp>
    </p:spTree>
    <p:extLst>
      <p:ext uri="{BB962C8B-B14F-4D97-AF65-F5344CB8AC3E}">
        <p14:creationId xmlns:p14="http://schemas.microsoft.com/office/powerpoint/2010/main" val="68699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značba mesta besedila 7">
            <a:extLst>
              <a:ext uri="{FF2B5EF4-FFF2-40B4-BE49-F238E27FC236}">
                <a16:creationId xmlns:a16="http://schemas.microsoft.com/office/drawing/2014/main" id="{EFC422B9-E939-49D3-A938-E0580F10A6EE}"/>
              </a:ext>
            </a:extLst>
          </p:cNvPr>
          <p:cNvSpPr>
            <a:spLocks noGrp="1"/>
          </p:cNvSpPr>
          <p:nvPr>
            <p:ph type="body" sz="quarter" idx="14"/>
          </p:nvPr>
        </p:nvSpPr>
        <p:spPr/>
        <p:txBody>
          <a:bodyPr/>
          <a:lstStyle/>
          <a:p>
            <a:endParaRPr lang="en-SI"/>
          </a:p>
        </p:txBody>
      </p:sp>
      <p:sp>
        <p:nvSpPr>
          <p:cNvPr id="10" name="Označba mesta besedila 9">
            <a:extLst>
              <a:ext uri="{FF2B5EF4-FFF2-40B4-BE49-F238E27FC236}">
                <a16:creationId xmlns:a16="http://schemas.microsoft.com/office/drawing/2014/main" id="{7F00FE63-40F8-4999-9C29-58ADA727BE25}"/>
              </a:ext>
            </a:extLst>
          </p:cNvPr>
          <p:cNvSpPr>
            <a:spLocks noGrp="1"/>
          </p:cNvSpPr>
          <p:nvPr>
            <p:ph type="body" sz="quarter" idx="16"/>
          </p:nvPr>
        </p:nvSpPr>
        <p:spPr/>
        <p:txBody>
          <a:bodyPr/>
          <a:lstStyle/>
          <a:p>
            <a:endParaRPr lang="en-SI"/>
          </a:p>
        </p:txBody>
      </p:sp>
      <p:pic>
        <p:nvPicPr>
          <p:cNvPr id="1030" name="Picture 6" descr="Nerazvrščeno | Vrtec Podlehnik">
            <a:extLst>
              <a:ext uri="{FF2B5EF4-FFF2-40B4-BE49-F238E27FC236}">
                <a16:creationId xmlns:a16="http://schemas.microsoft.com/office/drawing/2014/main" id="{3BDB26B2-B07B-4596-8D08-FFA2210DB113}"/>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8833" b="8833"/>
          <a:stretch>
            <a:fillRect/>
          </a:stretch>
        </p:blipFill>
        <p:spPr bwMode="auto">
          <a:xfrm>
            <a:off x="510715" y="979959"/>
            <a:ext cx="9145587" cy="5113337"/>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a:extLst>
              <a:ext uri="{FF2B5EF4-FFF2-40B4-BE49-F238E27FC236}">
                <a16:creationId xmlns:a16="http://schemas.microsoft.com/office/drawing/2014/main" id="{312D2F7D-CEC9-4252-A29E-D4B0AE0E9FBD}"/>
              </a:ext>
            </a:extLst>
          </p:cNvPr>
          <p:cNvSpPr txBox="1"/>
          <p:nvPr/>
        </p:nvSpPr>
        <p:spPr>
          <a:xfrm>
            <a:off x="9840416" y="5982218"/>
            <a:ext cx="2135145" cy="523220"/>
          </a:xfrm>
          <a:prstGeom prst="rect">
            <a:avLst/>
          </a:prstGeom>
          <a:noFill/>
        </p:spPr>
        <p:txBody>
          <a:bodyPr wrap="square" rtlCol="0">
            <a:spAutoFit/>
          </a:bodyPr>
          <a:lstStyle/>
          <a:p>
            <a:r>
              <a:rPr lang="sl-SI" sz="1400" dirty="0"/>
              <a:t>VLASTA RUS,</a:t>
            </a:r>
          </a:p>
          <a:p>
            <a:r>
              <a:rPr lang="sl-SI" sz="1400" dirty="0"/>
              <a:t>ČRNUČE, 19. 9. 2023</a:t>
            </a:r>
            <a:endParaRPr lang="en-GB" sz="1400" dirty="0"/>
          </a:p>
        </p:txBody>
      </p:sp>
      <p:sp>
        <p:nvSpPr>
          <p:cNvPr id="2" name="PoljeZBesedilom 1">
            <a:extLst>
              <a:ext uri="{FF2B5EF4-FFF2-40B4-BE49-F238E27FC236}">
                <a16:creationId xmlns:a16="http://schemas.microsoft.com/office/drawing/2014/main" id="{63FEA405-E13B-429E-9905-F41564BDAD4F}"/>
              </a:ext>
            </a:extLst>
          </p:cNvPr>
          <p:cNvSpPr txBox="1"/>
          <p:nvPr/>
        </p:nvSpPr>
        <p:spPr>
          <a:xfrm>
            <a:off x="4007768" y="3284984"/>
            <a:ext cx="4248472" cy="369332"/>
          </a:xfrm>
          <a:prstGeom prst="rect">
            <a:avLst/>
          </a:prstGeom>
          <a:noFill/>
        </p:spPr>
        <p:txBody>
          <a:bodyPr wrap="square" rtlCol="0">
            <a:spAutoFit/>
          </a:bodyPr>
          <a:lstStyle/>
          <a:p>
            <a:r>
              <a:rPr lang="en-US" dirty="0"/>
              <a:t>Let's keep the child's curiosity, because</a:t>
            </a:r>
            <a:r>
              <a:rPr lang="en-GB" dirty="0"/>
              <a:t>:</a:t>
            </a:r>
          </a:p>
        </p:txBody>
      </p:sp>
      <p:sp>
        <p:nvSpPr>
          <p:cNvPr id="4" name="PoljeZBesedilom 3">
            <a:extLst>
              <a:ext uri="{FF2B5EF4-FFF2-40B4-BE49-F238E27FC236}">
                <a16:creationId xmlns:a16="http://schemas.microsoft.com/office/drawing/2014/main" id="{A06BC17A-549D-4E34-82B2-BF94541D1C10}"/>
              </a:ext>
            </a:extLst>
          </p:cNvPr>
          <p:cNvSpPr txBox="1"/>
          <p:nvPr/>
        </p:nvSpPr>
        <p:spPr>
          <a:xfrm>
            <a:off x="4151784" y="3861048"/>
            <a:ext cx="3168352" cy="707886"/>
          </a:xfrm>
          <a:prstGeom prst="rect">
            <a:avLst/>
          </a:prstGeom>
          <a:noFill/>
        </p:spPr>
        <p:txBody>
          <a:bodyPr wrap="square" rtlCol="0">
            <a:spAutoFit/>
          </a:bodyPr>
          <a:lstStyle/>
          <a:p>
            <a:r>
              <a:rPr lang="en-GB" sz="2000" b="1" i="1" dirty="0">
                <a:solidFill>
                  <a:srgbClr val="FF0000"/>
                </a:solidFill>
                <a:latin typeface="+mj-lt"/>
              </a:rPr>
              <a:t>"CURIOSITY IS THE KEY TO CREATIVITY"</a:t>
            </a:r>
          </a:p>
        </p:txBody>
      </p:sp>
      <p:sp>
        <p:nvSpPr>
          <p:cNvPr id="5" name="PoljeZBesedilom 4">
            <a:extLst>
              <a:ext uri="{FF2B5EF4-FFF2-40B4-BE49-F238E27FC236}">
                <a16:creationId xmlns:a16="http://schemas.microsoft.com/office/drawing/2014/main" id="{F34F2CC6-972B-4793-A936-E5D179590AAB}"/>
              </a:ext>
            </a:extLst>
          </p:cNvPr>
          <p:cNvSpPr txBox="1"/>
          <p:nvPr/>
        </p:nvSpPr>
        <p:spPr>
          <a:xfrm>
            <a:off x="6023992" y="4602210"/>
            <a:ext cx="1440160" cy="276999"/>
          </a:xfrm>
          <a:prstGeom prst="rect">
            <a:avLst/>
          </a:prstGeom>
          <a:noFill/>
        </p:spPr>
        <p:txBody>
          <a:bodyPr wrap="square" rtlCol="0">
            <a:spAutoFit/>
          </a:bodyPr>
          <a:lstStyle/>
          <a:p>
            <a:r>
              <a:rPr lang="sl-SI" sz="1200" i="1" dirty="0" err="1">
                <a:latin typeface="+mj-lt"/>
              </a:rPr>
              <a:t>Akiro</a:t>
            </a:r>
            <a:r>
              <a:rPr lang="sl-SI" sz="1200" i="1" dirty="0">
                <a:latin typeface="+mj-lt"/>
              </a:rPr>
              <a:t> Morita</a:t>
            </a:r>
            <a:endParaRPr lang="en-GB" sz="1200" dirty="0">
              <a:latin typeface="+mj-lt"/>
            </a:endParaRPr>
          </a:p>
        </p:txBody>
      </p:sp>
      <p:sp>
        <p:nvSpPr>
          <p:cNvPr id="6" name="PoljeZBesedilom 5">
            <a:extLst>
              <a:ext uri="{FF2B5EF4-FFF2-40B4-BE49-F238E27FC236}">
                <a16:creationId xmlns:a16="http://schemas.microsoft.com/office/drawing/2014/main" id="{0803C441-68BB-4D58-8A1F-FF793E38AC49}"/>
              </a:ext>
            </a:extLst>
          </p:cNvPr>
          <p:cNvSpPr txBox="1"/>
          <p:nvPr/>
        </p:nvSpPr>
        <p:spPr>
          <a:xfrm>
            <a:off x="454280" y="6243828"/>
            <a:ext cx="9202021" cy="276999"/>
          </a:xfrm>
          <a:prstGeom prst="rect">
            <a:avLst/>
          </a:prstGeom>
          <a:noFill/>
        </p:spPr>
        <p:txBody>
          <a:bodyPr wrap="square" rtlCol="0">
            <a:spAutoFit/>
          </a:bodyPr>
          <a:lstStyle/>
          <a:p>
            <a:r>
              <a:rPr lang="sl-SI" sz="1200" dirty="0" err="1">
                <a:solidFill>
                  <a:schemeClr val="tx2"/>
                </a:solidFill>
              </a:rPr>
              <a:t>Sources</a:t>
            </a:r>
            <a:r>
              <a:rPr lang="sl-SI" sz="1200" dirty="0">
                <a:solidFill>
                  <a:schemeClr val="tx2"/>
                </a:solidFill>
              </a:rPr>
              <a:t>: </a:t>
            </a:r>
            <a:r>
              <a:rPr lang="en-SI" sz="1200" dirty="0">
                <a:solidFill>
                  <a:schemeClr val="tx2"/>
                </a:solidFill>
                <a:ea typeface="Calibri" panose="020F0502020204030204" pitchFamily="34" charset="0"/>
                <a:hlinkClick r:id="rId4">
                  <a:extLst>
                    <a:ext uri="{A12FA001-AC4F-418D-AE19-62706E023703}">
                      <ahyp:hlinkClr xmlns:ahyp="http://schemas.microsoft.com/office/drawing/2018/hyperlinkcolor" val="tx"/>
                    </a:ext>
                  </a:extLst>
                </a:hlinkClick>
              </a:rPr>
              <a:t>https://www.gov.si/podrocja/izobrazevanje-znanost-in-sport/predsolska-vzgoja/</a:t>
            </a:r>
            <a:r>
              <a:rPr lang="sl-SI" sz="1200" dirty="0">
                <a:solidFill>
                  <a:schemeClr val="tx2"/>
                </a:solidFill>
                <a:ea typeface="Calibri" panose="020F0502020204030204" pitchFamily="34" charset="0"/>
              </a:rPr>
              <a:t>, Publikacija vrtca Črnuče 2023/2024</a:t>
            </a:r>
            <a:endParaRPr lang="en-GB" sz="1200" dirty="0"/>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838200" y="365126"/>
            <a:ext cx="9829800" cy="1047650"/>
          </a:xfrm>
        </p:spPr>
        <p:txBody>
          <a:bodyPr rtlCol="0"/>
          <a:lstStyle/>
          <a:p>
            <a:r>
              <a:rPr lang="en" b="1" dirty="0">
                <a:solidFill>
                  <a:srgbClr val="FF0000"/>
                </a:solidFill>
                <a:latin typeface="+mj-lt"/>
              </a:rPr>
              <a:t>PRIMARY EDUCATION</a:t>
            </a:r>
            <a:br>
              <a:rPr lang="sl-SI" b="1" dirty="0">
                <a:solidFill>
                  <a:srgbClr val="FF0000"/>
                </a:solidFill>
                <a:latin typeface="+mj-lt"/>
              </a:rPr>
            </a:br>
            <a:endParaRPr lang="sl-SI" dirty="0"/>
          </a:p>
        </p:txBody>
      </p:sp>
      <p:sp>
        <p:nvSpPr>
          <p:cNvPr id="4" name="Označba mesta za besedilo 3"/>
          <p:cNvSpPr>
            <a:spLocks noGrp="1"/>
          </p:cNvSpPr>
          <p:nvPr>
            <p:ph type="body" sz="half" idx="2"/>
          </p:nvPr>
        </p:nvSpPr>
        <p:spPr>
          <a:xfrm>
            <a:off x="6816080" y="1775959"/>
            <a:ext cx="4824536" cy="3381229"/>
          </a:xfrm>
        </p:spPr>
        <p:txBody>
          <a:bodyPr rtlCol="0">
            <a:noAutofit/>
          </a:bodyPr>
          <a:lstStyle/>
          <a:p>
            <a:pPr rtl="0"/>
            <a:r>
              <a:rPr lang="en" u="sng" dirty="0">
                <a:solidFill>
                  <a:srgbClr val="C00000"/>
                </a:solidFill>
                <a:latin typeface="+mj-lt"/>
                <a:ea typeface="Times New Roman" panose="02020603050405020304" pitchFamily="18" charset="0"/>
              </a:rPr>
              <a:t>PRIMARY EDUCATION IS PROVIDED BY</a:t>
            </a:r>
            <a:r>
              <a:rPr lang="en" sz="1600" u="sng" dirty="0">
                <a:solidFill>
                  <a:srgbClr val="C00000"/>
                </a:solidFill>
                <a:latin typeface="+mj-lt"/>
                <a:ea typeface="Times New Roman" panose="02020603050405020304" pitchFamily="18" charset="0"/>
              </a:rPr>
              <a:t>:</a:t>
            </a:r>
          </a:p>
          <a:p>
            <a:pPr marL="285750" indent="-285750" rtl="0">
              <a:lnSpc>
                <a:spcPct val="120000"/>
              </a:lnSpc>
              <a:buFontTx/>
              <a:buChar char="-"/>
            </a:pPr>
            <a:r>
              <a:rPr lang="en" dirty="0">
                <a:solidFill>
                  <a:schemeClr val="tx2"/>
                </a:solidFill>
                <a:effectLst/>
                <a:latin typeface="Arial" panose="020B0604020202020204" pitchFamily="34" charset="0"/>
                <a:ea typeface="Times New Roman" panose="02020603050405020304" pitchFamily="18" charset="0"/>
              </a:rPr>
              <a:t>public and private kindergartens,</a:t>
            </a:r>
            <a:endParaRPr lang="sl-SI" dirty="0">
              <a:solidFill>
                <a:schemeClr val="tx2"/>
              </a:solidFill>
              <a:effectLst/>
              <a:latin typeface="Arial" panose="020B0604020202020204" pitchFamily="34" charset="0"/>
              <a:ea typeface="Times New Roman" panose="02020603050405020304" pitchFamily="18" charset="0"/>
            </a:endParaRPr>
          </a:p>
          <a:p>
            <a:pPr marL="285750" indent="-285750">
              <a:lnSpc>
                <a:spcPct val="120000"/>
              </a:lnSpc>
              <a:buFontTx/>
              <a:buChar char="-"/>
            </a:pPr>
            <a:r>
              <a:rPr lang="en" dirty="0">
                <a:solidFill>
                  <a:schemeClr val="tx2"/>
                </a:solidFill>
                <a:effectLst/>
                <a:latin typeface="Arial" panose="020B0604020202020204" pitchFamily="34" charset="0"/>
                <a:ea typeface="Times New Roman" panose="02020603050405020304" pitchFamily="18" charset="0"/>
              </a:rPr>
              <a:t>basic schools </a:t>
            </a:r>
            <a:r>
              <a:rPr lang="en" dirty="0">
                <a:solidFill>
                  <a:schemeClr val="tx2"/>
                </a:solidFill>
                <a:latin typeface="Arial" panose="020B0604020202020204" pitchFamily="34" charset="0"/>
                <a:ea typeface="Times New Roman" panose="02020603050405020304" pitchFamily="18" charset="0"/>
              </a:rPr>
              <a:t>and </a:t>
            </a:r>
            <a:r>
              <a:rPr lang="en" dirty="0">
                <a:solidFill>
                  <a:schemeClr val="tx2"/>
                </a:solidFill>
                <a:effectLst/>
                <a:latin typeface="Arial" panose="020B0604020202020204" pitchFamily="34" charset="0"/>
                <a:ea typeface="Times New Roman" panose="02020603050405020304" pitchFamily="18" charset="0"/>
              </a:rPr>
              <a:t>primary schools with adapted program,</a:t>
            </a:r>
            <a:endParaRPr lang="sl-SI" dirty="0">
              <a:solidFill>
                <a:schemeClr val="tx2"/>
              </a:solidFill>
              <a:effectLst/>
              <a:latin typeface="Arial" panose="020B0604020202020204" pitchFamily="34" charset="0"/>
              <a:ea typeface="Times New Roman" panose="02020603050405020304" pitchFamily="18" charset="0"/>
            </a:endParaRPr>
          </a:p>
          <a:p>
            <a:pPr marL="285750" indent="-285750">
              <a:lnSpc>
                <a:spcPct val="120000"/>
              </a:lnSpc>
              <a:buFontTx/>
              <a:buChar char="-"/>
            </a:pPr>
            <a:r>
              <a:rPr lang="en-GB" dirty="0">
                <a:solidFill>
                  <a:schemeClr val="tx2"/>
                </a:solidFill>
                <a:latin typeface="Arial" panose="020B0604020202020204" pitchFamily="34" charset="0"/>
                <a:ea typeface="Times New Roman" panose="02020603050405020304" pitchFamily="18" charset="0"/>
              </a:rPr>
              <a:t>institutions for the upbringing and education of children with special needs,</a:t>
            </a:r>
            <a:endParaRPr lang="sl-SI" dirty="0">
              <a:solidFill>
                <a:schemeClr val="tx2"/>
              </a:solidFill>
            </a:endParaRPr>
          </a:p>
          <a:p>
            <a:pPr marL="285750" indent="-285750">
              <a:lnSpc>
                <a:spcPct val="120000"/>
              </a:lnSpc>
              <a:buFontTx/>
              <a:buChar char="-"/>
            </a:pPr>
            <a:r>
              <a:rPr lang="sl-SI" dirty="0">
                <a:solidFill>
                  <a:schemeClr val="tx2"/>
                </a:solidFill>
                <a:latin typeface="Arial" panose="020B0604020202020204" pitchFamily="34" charset="0"/>
                <a:ea typeface="Times New Roman" panose="02020603050405020304" pitchFamily="18" charset="0"/>
              </a:rPr>
              <a:t>m</a:t>
            </a:r>
            <a:r>
              <a:rPr lang="en" dirty="0">
                <a:solidFill>
                  <a:schemeClr val="tx2"/>
                </a:solidFill>
                <a:effectLst/>
                <a:latin typeface="Arial" panose="020B0604020202020204" pitchFamily="34" charset="0"/>
                <a:ea typeface="Times New Roman" panose="02020603050405020304" pitchFamily="18" charset="0"/>
              </a:rPr>
              <a:t>usical</a:t>
            </a:r>
            <a:r>
              <a:rPr lang="sl-SI" dirty="0">
                <a:solidFill>
                  <a:schemeClr val="tx2"/>
                </a:solidFill>
                <a:latin typeface="Arial" panose="020B0604020202020204" pitchFamily="34" charset="0"/>
                <a:ea typeface="Times New Roman" panose="02020603050405020304" pitchFamily="18" charset="0"/>
              </a:rPr>
              <a:t> </a:t>
            </a:r>
            <a:r>
              <a:rPr lang="sl-SI" dirty="0" err="1">
                <a:solidFill>
                  <a:schemeClr val="tx2"/>
                </a:solidFill>
                <a:latin typeface="Arial" panose="020B0604020202020204" pitchFamily="34" charset="0"/>
                <a:ea typeface="Times New Roman" panose="02020603050405020304" pitchFamily="18" charset="0"/>
              </a:rPr>
              <a:t>and</a:t>
            </a:r>
            <a:r>
              <a:rPr lang="sl-SI" dirty="0">
                <a:solidFill>
                  <a:schemeClr val="tx2"/>
                </a:solidFill>
                <a:latin typeface="Arial" panose="020B0604020202020204" pitchFamily="34" charset="0"/>
                <a:ea typeface="Times New Roman" panose="02020603050405020304" pitchFamily="18" charset="0"/>
              </a:rPr>
              <a:t> </a:t>
            </a:r>
            <a:r>
              <a:rPr lang="sl-SI" dirty="0" err="1">
                <a:solidFill>
                  <a:schemeClr val="tx2"/>
                </a:solidFill>
                <a:latin typeface="Arial" panose="020B0604020202020204" pitchFamily="34" charset="0"/>
                <a:ea typeface="Times New Roman" panose="02020603050405020304" pitchFamily="18" charset="0"/>
              </a:rPr>
              <a:t>ballet</a:t>
            </a:r>
            <a:r>
              <a:rPr lang="sl-SI" dirty="0">
                <a:solidFill>
                  <a:schemeClr val="tx2"/>
                </a:solidFill>
                <a:latin typeface="Arial" panose="020B0604020202020204" pitchFamily="34" charset="0"/>
                <a:ea typeface="Times New Roman" panose="02020603050405020304" pitchFamily="18" charset="0"/>
              </a:rPr>
              <a:t> </a:t>
            </a:r>
            <a:r>
              <a:rPr lang="en" dirty="0">
                <a:solidFill>
                  <a:schemeClr val="tx2"/>
                </a:solidFill>
                <a:effectLst/>
                <a:latin typeface="Arial" panose="020B0604020202020204" pitchFamily="34" charset="0"/>
                <a:ea typeface="Times New Roman" panose="02020603050405020304" pitchFamily="18" charset="0"/>
              </a:rPr>
              <a:t>schools.</a:t>
            </a:r>
          </a:p>
        </p:txBody>
      </p:sp>
      <p:sp>
        <p:nvSpPr>
          <p:cNvPr id="10" name="PoljeZBesedilom 9">
            <a:extLst>
              <a:ext uri="{FF2B5EF4-FFF2-40B4-BE49-F238E27FC236}">
                <a16:creationId xmlns:a16="http://schemas.microsoft.com/office/drawing/2014/main" id="{195626DF-079B-4E08-A6F1-6C4B7606558D}"/>
              </a:ext>
            </a:extLst>
          </p:cNvPr>
          <p:cNvSpPr txBox="1"/>
          <p:nvPr/>
        </p:nvSpPr>
        <p:spPr>
          <a:xfrm>
            <a:off x="1432620" y="1836783"/>
            <a:ext cx="4320480" cy="2528321"/>
          </a:xfrm>
          <a:prstGeom prst="rect">
            <a:avLst/>
          </a:prstGeom>
          <a:noFill/>
        </p:spPr>
        <p:txBody>
          <a:bodyPr wrap="square">
            <a:spAutoFit/>
          </a:bodyPr>
          <a:lstStyle/>
          <a:p>
            <a:endParaRPr lang="sl-SI" dirty="0"/>
          </a:p>
          <a:p>
            <a:pPr marL="285750" indent="-285750">
              <a:lnSpc>
                <a:spcPct val="150000"/>
              </a:lnSpc>
              <a:buFont typeface="Wingdings" panose="05000000000000000000" pitchFamily="2" charset="2"/>
              <a:buChar char="Ø"/>
            </a:pPr>
            <a:r>
              <a:rPr lang="en" sz="2000" dirty="0">
                <a:solidFill>
                  <a:schemeClr val="tx2"/>
                </a:solidFill>
                <a:effectLst/>
              </a:rPr>
              <a:t>Preschool education.</a:t>
            </a:r>
          </a:p>
          <a:p>
            <a:pPr marL="285750" indent="-285750">
              <a:lnSpc>
                <a:spcPct val="150000"/>
              </a:lnSpc>
              <a:buFont typeface="Wingdings" panose="05000000000000000000" pitchFamily="2" charset="2"/>
              <a:buChar char="Ø"/>
            </a:pPr>
            <a:r>
              <a:rPr lang="en" sz="2000" dirty="0">
                <a:solidFill>
                  <a:schemeClr val="tx2"/>
                </a:solidFill>
              </a:rPr>
              <a:t>Primary school education </a:t>
            </a:r>
            <a:r>
              <a:rPr lang="en" sz="1600" dirty="0">
                <a:solidFill>
                  <a:schemeClr val="tx2"/>
                </a:solidFill>
              </a:rPr>
              <a:t>(compulsory education).</a:t>
            </a:r>
          </a:p>
          <a:p>
            <a:pPr marL="285750" indent="-285750">
              <a:lnSpc>
                <a:spcPct val="150000"/>
              </a:lnSpc>
              <a:buFont typeface="Wingdings" panose="05000000000000000000" pitchFamily="2" charset="2"/>
              <a:buChar char="Ø"/>
            </a:pPr>
            <a:r>
              <a:rPr lang="en" sz="2000" dirty="0">
                <a:solidFill>
                  <a:schemeClr val="tx2"/>
                </a:solidFill>
              </a:rPr>
              <a:t>Basic music and dance education.</a:t>
            </a:r>
            <a:endParaRPr lang="en-SI" sz="2000" dirty="0">
              <a:solidFill>
                <a:schemeClr val="tx2"/>
              </a:solidFill>
              <a:effectLst/>
            </a:endParaRPr>
          </a:p>
        </p:txBody>
      </p:sp>
      <p:cxnSp>
        <p:nvCxnSpPr>
          <p:cNvPr id="22" name="Raven puščični povezovalnik 21">
            <a:extLst>
              <a:ext uri="{FF2B5EF4-FFF2-40B4-BE49-F238E27FC236}">
                <a16:creationId xmlns:a16="http://schemas.microsoft.com/office/drawing/2014/main" id="{DED74F79-D104-485C-A58B-B5B333A75E7A}"/>
              </a:ext>
            </a:extLst>
          </p:cNvPr>
          <p:cNvCxnSpPr>
            <a:cxnSpLocks/>
          </p:cNvCxnSpPr>
          <p:nvPr/>
        </p:nvCxnSpPr>
        <p:spPr>
          <a:xfrm>
            <a:off x="4439816" y="2417430"/>
            <a:ext cx="216024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Raven puščični povezovalnik 26">
            <a:extLst>
              <a:ext uri="{FF2B5EF4-FFF2-40B4-BE49-F238E27FC236}">
                <a16:creationId xmlns:a16="http://schemas.microsoft.com/office/drawing/2014/main" id="{6CB41F3C-9841-4AFA-A109-62F34C45882E}"/>
              </a:ext>
            </a:extLst>
          </p:cNvPr>
          <p:cNvCxnSpPr>
            <a:cxnSpLocks/>
          </p:cNvCxnSpPr>
          <p:nvPr/>
        </p:nvCxnSpPr>
        <p:spPr>
          <a:xfrm>
            <a:off x="4880294" y="2852936"/>
            <a:ext cx="171038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Raven puščični povezovalnik 29">
            <a:extLst>
              <a:ext uri="{FF2B5EF4-FFF2-40B4-BE49-F238E27FC236}">
                <a16:creationId xmlns:a16="http://schemas.microsoft.com/office/drawing/2014/main" id="{45C2C21D-D272-4298-81A1-6992AF4911A4}"/>
              </a:ext>
            </a:extLst>
          </p:cNvPr>
          <p:cNvCxnSpPr>
            <a:cxnSpLocks/>
          </p:cNvCxnSpPr>
          <p:nvPr/>
        </p:nvCxnSpPr>
        <p:spPr>
          <a:xfrm>
            <a:off x="4799856" y="3199781"/>
            <a:ext cx="1790818" cy="4452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Raven puščični povezovalnik 36">
            <a:extLst>
              <a:ext uri="{FF2B5EF4-FFF2-40B4-BE49-F238E27FC236}">
                <a16:creationId xmlns:a16="http://schemas.microsoft.com/office/drawing/2014/main" id="{DDF8E847-7FF6-45E9-BC30-32AB43871DE6}"/>
              </a:ext>
            </a:extLst>
          </p:cNvPr>
          <p:cNvCxnSpPr>
            <a:cxnSpLocks/>
          </p:cNvCxnSpPr>
          <p:nvPr/>
        </p:nvCxnSpPr>
        <p:spPr>
          <a:xfrm>
            <a:off x="4583832" y="3991868"/>
            <a:ext cx="2006842" cy="4487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9829800" cy="615602"/>
          </a:xfrm>
        </p:spPr>
        <p:txBody>
          <a:bodyPr rtlCol="0"/>
          <a:lstStyle/>
          <a:p>
            <a:pPr rtl="0"/>
            <a:r>
              <a:rPr lang="en" b="1" dirty="0">
                <a:solidFill>
                  <a:srgbClr val="FF0000"/>
                </a:solidFill>
              </a:rPr>
              <a:t>SECONDARY </a:t>
            </a:r>
            <a:r>
              <a:rPr lang="en" b="1" dirty="0">
                <a:solidFill>
                  <a:srgbClr val="FF0000"/>
                </a:solidFill>
                <a:latin typeface="+mj-lt"/>
              </a:rPr>
              <a:t>EDUCATION</a:t>
            </a:r>
            <a:endParaRPr lang="sl-SI" dirty="0"/>
          </a:p>
        </p:txBody>
      </p:sp>
      <p:sp>
        <p:nvSpPr>
          <p:cNvPr id="9" name="PoljeZBesedilom 8">
            <a:extLst>
              <a:ext uri="{FF2B5EF4-FFF2-40B4-BE49-F238E27FC236}">
                <a16:creationId xmlns:a16="http://schemas.microsoft.com/office/drawing/2014/main" id="{59FBEFA2-EE80-41FE-BCE9-12063BDBF157}"/>
              </a:ext>
            </a:extLst>
          </p:cNvPr>
          <p:cNvSpPr txBox="1"/>
          <p:nvPr/>
        </p:nvSpPr>
        <p:spPr>
          <a:xfrm>
            <a:off x="974473" y="2060846"/>
            <a:ext cx="4321696" cy="2294539"/>
          </a:xfrm>
          <a:prstGeom prst="rect">
            <a:avLst/>
          </a:prstGeom>
          <a:noFill/>
        </p:spPr>
        <p:txBody>
          <a:bodyPr wrap="square">
            <a:spAutoFit/>
          </a:bodyPr>
          <a:lstStyle/>
          <a:p>
            <a:pPr marL="285750" indent="-285750" algn="just">
              <a:buFont typeface="Wingdings" panose="05000000000000000000" pitchFamily="2" charset="2"/>
              <a:buChar char="Ø"/>
            </a:pPr>
            <a:endParaRPr lang="en-SI" dirty="0">
              <a:effectLst/>
            </a:endParaRPr>
          </a:p>
          <a:p>
            <a:pPr marL="742950" lvl="1" indent="-285750" algn="just">
              <a:lnSpc>
                <a:spcPct val="150000"/>
              </a:lnSpc>
              <a:spcAft>
                <a:spcPts val="480"/>
              </a:spcAft>
              <a:buSzPts val="1000"/>
              <a:buFont typeface="Wingdings" panose="05000000000000000000" pitchFamily="2" charset="2"/>
              <a:buChar char="Ø"/>
              <a:tabLst>
                <a:tab pos="914400" algn="l"/>
              </a:tabLst>
            </a:pPr>
            <a:r>
              <a:rPr lang="e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General secondary education.</a:t>
            </a:r>
            <a:endParaRPr lang="en-SI"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480"/>
              </a:spcAft>
              <a:buSzPts val="1000"/>
              <a:buFont typeface="Wingdings" panose="05000000000000000000" pitchFamily="2" charset="2"/>
              <a:buChar char="Ø"/>
              <a:tabLst>
                <a:tab pos="914400" algn="l"/>
              </a:tabLst>
            </a:pPr>
            <a:r>
              <a:rPr lang="e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Secondary</a:t>
            </a:r>
            <a:r>
              <a:rPr lang="sl-SI"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technical</a:t>
            </a:r>
            <a:r>
              <a:rPr lang="sl-SI"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a:t>
            </a:r>
            <a:r>
              <a:rPr lang="e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and professional education.</a:t>
            </a:r>
            <a:endParaRPr lang="en-SI"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480"/>
              </a:spcAft>
              <a:buSzPts val="1000"/>
              <a:buFont typeface="Wingdings" panose="05000000000000000000" pitchFamily="2" charset="2"/>
              <a:buChar char="Ø"/>
              <a:tabLst>
                <a:tab pos="914400" algn="l"/>
              </a:tabLst>
            </a:pPr>
            <a:r>
              <a:rPr lang="e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Lower vocational education.</a:t>
            </a:r>
            <a:endParaRPr lang="en-SI"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značba mesta za besedilo 2">
            <a:extLst>
              <a:ext uri="{FF2B5EF4-FFF2-40B4-BE49-F238E27FC236}">
                <a16:creationId xmlns:a16="http://schemas.microsoft.com/office/drawing/2014/main" id="{122639C7-7197-42A3-B37F-98158AE11F2B}"/>
              </a:ext>
            </a:extLst>
          </p:cNvPr>
          <p:cNvSpPr txBox="1">
            <a:spLocks/>
          </p:cNvSpPr>
          <p:nvPr/>
        </p:nvSpPr>
        <p:spPr>
          <a:xfrm>
            <a:off x="6621536" y="2010072"/>
            <a:ext cx="4875063" cy="28378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r>
              <a:rPr lang="en" u="sng" dirty="0">
                <a:solidFill>
                  <a:srgbClr val="C00000"/>
                </a:solidFill>
                <a:latin typeface="Times New Roman" panose="02020603050405020304"/>
                <a:ea typeface="+mj-ea"/>
                <a:cs typeface="+mj-cs"/>
              </a:rPr>
              <a:t>SECONDARY EDUCATION IS PROVIDED BY:</a:t>
            </a:r>
          </a:p>
          <a:p>
            <a:pPr marL="285750" indent="-285750">
              <a:lnSpc>
                <a:spcPct val="150000"/>
              </a:lnSpc>
              <a:buFontTx/>
              <a:buChar char="-"/>
            </a:pPr>
            <a:r>
              <a:rPr lang="en" dirty="0">
                <a:solidFill>
                  <a:schemeClr val="tx2"/>
                </a:solidFill>
                <a:latin typeface="Arial" panose="020B0604020202020204" pitchFamily="34" charset="0"/>
                <a:ea typeface="Times New Roman" panose="02020603050405020304" pitchFamily="18" charset="0"/>
              </a:rPr>
              <a:t>general and professional high school,</a:t>
            </a:r>
          </a:p>
          <a:p>
            <a:pPr marL="285750" indent="-285750">
              <a:lnSpc>
                <a:spcPct val="150000"/>
              </a:lnSpc>
              <a:buFontTx/>
              <a:buChar char="-"/>
            </a:pPr>
            <a:r>
              <a:rPr lang="en" dirty="0">
                <a:solidFill>
                  <a:schemeClr val="tx2"/>
                </a:solidFill>
                <a:latin typeface="Arial" panose="020B0604020202020204" pitchFamily="34" charset="0"/>
                <a:ea typeface="Times New Roman" panose="02020603050405020304" pitchFamily="18" charset="0"/>
              </a:rPr>
              <a:t>secondary technical and professional schools,</a:t>
            </a:r>
          </a:p>
          <a:p>
            <a:pPr marL="285750" indent="-285750">
              <a:lnSpc>
                <a:spcPct val="150000"/>
              </a:lnSpc>
              <a:buFontTx/>
              <a:buChar char="-"/>
            </a:pPr>
            <a:r>
              <a:rPr lang="en" dirty="0">
                <a:solidFill>
                  <a:schemeClr val="tx2"/>
                </a:solidFill>
                <a:latin typeface="Arial" panose="020B0604020202020204" pitchFamily="34" charset="0"/>
                <a:ea typeface="Times New Roman" panose="02020603050405020304" pitchFamily="18" charset="0"/>
              </a:rPr>
              <a:t>lower and secondary vocational schools.</a:t>
            </a:r>
            <a:endParaRPr lang="sl-SI" u="sng" dirty="0">
              <a:solidFill>
                <a:schemeClr val="tx2"/>
              </a:solidFill>
            </a:endParaRPr>
          </a:p>
        </p:txBody>
      </p:sp>
      <p:cxnSp>
        <p:nvCxnSpPr>
          <p:cNvPr id="13" name="Raven puščični povezovalnik 12">
            <a:extLst>
              <a:ext uri="{FF2B5EF4-FFF2-40B4-BE49-F238E27FC236}">
                <a16:creationId xmlns:a16="http://schemas.microsoft.com/office/drawing/2014/main" id="{7B56AA15-79A9-42F6-A79C-0F9A64A2AA09}"/>
              </a:ext>
            </a:extLst>
          </p:cNvPr>
          <p:cNvCxnSpPr/>
          <p:nvPr/>
        </p:nvCxnSpPr>
        <p:spPr>
          <a:xfrm>
            <a:off x="5418793" y="2708920"/>
            <a:ext cx="108012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Raven puščični povezovalnik 14">
            <a:extLst>
              <a:ext uri="{FF2B5EF4-FFF2-40B4-BE49-F238E27FC236}">
                <a16:creationId xmlns:a16="http://schemas.microsoft.com/office/drawing/2014/main" id="{D410DE6E-D8CD-4A1A-B98A-649E06167B82}"/>
              </a:ext>
            </a:extLst>
          </p:cNvPr>
          <p:cNvCxnSpPr>
            <a:cxnSpLocks/>
          </p:cNvCxnSpPr>
          <p:nvPr/>
        </p:nvCxnSpPr>
        <p:spPr>
          <a:xfrm>
            <a:off x="5470526" y="3208117"/>
            <a:ext cx="10283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a:extLst>
              <a:ext uri="{FF2B5EF4-FFF2-40B4-BE49-F238E27FC236}">
                <a16:creationId xmlns:a16="http://schemas.microsoft.com/office/drawing/2014/main" id="{D47DD365-BF66-4F15-A83D-278157F140B9}"/>
              </a:ext>
            </a:extLst>
          </p:cNvPr>
          <p:cNvCxnSpPr>
            <a:cxnSpLocks/>
          </p:cNvCxnSpPr>
          <p:nvPr/>
        </p:nvCxnSpPr>
        <p:spPr>
          <a:xfrm>
            <a:off x="5418793" y="4221088"/>
            <a:ext cx="104837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AA9912-400F-41CA-86F5-3CE596E91433}"/>
              </a:ext>
            </a:extLst>
          </p:cNvPr>
          <p:cNvSpPr>
            <a:spLocks noGrp="1"/>
          </p:cNvSpPr>
          <p:nvPr>
            <p:ph type="title"/>
          </p:nvPr>
        </p:nvSpPr>
        <p:spPr>
          <a:xfrm>
            <a:off x="838200" y="365126"/>
            <a:ext cx="9829800" cy="615602"/>
          </a:xfrm>
        </p:spPr>
        <p:txBody>
          <a:bodyPr/>
          <a:lstStyle/>
          <a:p>
            <a:r>
              <a:rPr lang="en" b="1" dirty="0">
                <a:solidFill>
                  <a:srgbClr val="FF0000"/>
                </a:solidFill>
                <a:latin typeface="+mj-lt"/>
              </a:rPr>
              <a:t>TERTIARY EDUCATION</a:t>
            </a:r>
            <a:endParaRPr lang="en-SI" dirty="0"/>
          </a:p>
        </p:txBody>
      </p:sp>
      <p:sp>
        <p:nvSpPr>
          <p:cNvPr id="4" name="Označba mesta besedila 3">
            <a:extLst>
              <a:ext uri="{FF2B5EF4-FFF2-40B4-BE49-F238E27FC236}">
                <a16:creationId xmlns:a16="http://schemas.microsoft.com/office/drawing/2014/main" id="{9FBDB95C-3BBB-4178-BEDC-3F4D5EC3F82F}"/>
              </a:ext>
            </a:extLst>
          </p:cNvPr>
          <p:cNvSpPr>
            <a:spLocks noGrp="1"/>
          </p:cNvSpPr>
          <p:nvPr>
            <p:ph type="body" sz="half" idx="2"/>
          </p:nvPr>
        </p:nvSpPr>
        <p:spPr>
          <a:xfrm>
            <a:off x="6546014" y="1772816"/>
            <a:ext cx="4536504" cy="2936068"/>
          </a:xfrm>
        </p:spPr>
        <p:txBody>
          <a:bodyPr>
            <a:noAutofit/>
          </a:bodyPr>
          <a:lstStyle/>
          <a:p>
            <a:r>
              <a:rPr lang="en" u="sng" dirty="0">
                <a:solidFill>
                  <a:srgbClr val="C00000"/>
                </a:solidFill>
                <a:latin typeface="+mj-lt"/>
              </a:rPr>
              <a:t>TERTIARY EDUCATION IS PROVIDED BY:</a:t>
            </a:r>
            <a:endParaRPr lang="sl-SI" u="sng" dirty="0">
              <a:solidFill>
                <a:srgbClr val="C00000"/>
              </a:solidFill>
              <a:latin typeface="Arial" panose="020B0604020202020204" pitchFamily="34" charset="0"/>
            </a:endParaRPr>
          </a:p>
          <a:p>
            <a:pPr marL="285750" indent="-285750">
              <a:lnSpc>
                <a:spcPct val="150000"/>
              </a:lnSpc>
              <a:buFontTx/>
              <a:buChar char="-"/>
            </a:pPr>
            <a:r>
              <a:rPr lang="en" dirty="0">
                <a:solidFill>
                  <a:schemeClr val="tx2"/>
                </a:solidFill>
                <a:effectLst/>
                <a:latin typeface="Arial" panose="020B0604020202020204" pitchFamily="34" charset="0"/>
                <a:ea typeface="Times New Roman" panose="02020603050405020304" pitchFamily="18" charset="0"/>
              </a:rPr>
              <a:t>higher professional schools,</a:t>
            </a:r>
            <a:endParaRPr lang="sl-SI" dirty="0">
              <a:solidFill>
                <a:schemeClr val="tx2"/>
              </a:solidFill>
              <a:effectLst/>
              <a:latin typeface="Arial" panose="020B0604020202020204" pitchFamily="34" charset="0"/>
              <a:ea typeface="Times New Roman" panose="02020603050405020304" pitchFamily="18" charset="0"/>
            </a:endParaRPr>
          </a:p>
          <a:p>
            <a:pPr marL="285750" indent="-285750">
              <a:lnSpc>
                <a:spcPct val="150000"/>
              </a:lnSpc>
              <a:buFontTx/>
              <a:buChar char="-"/>
            </a:pPr>
            <a:r>
              <a:rPr lang="en" dirty="0">
                <a:solidFill>
                  <a:schemeClr val="tx2"/>
                </a:solidFill>
                <a:effectLst/>
                <a:latin typeface="Arial" panose="020B0604020202020204" pitchFamily="34" charset="0"/>
                <a:ea typeface="Times New Roman" panose="02020603050405020304" pitchFamily="18" charset="0"/>
              </a:rPr>
              <a:t>faculties,</a:t>
            </a:r>
            <a:endParaRPr lang="sl-SI" dirty="0">
              <a:solidFill>
                <a:schemeClr val="tx2"/>
              </a:solidFill>
              <a:latin typeface="Arial" panose="020B0604020202020204" pitchFamily="34" charset="0"/>
              <a:ea typeface="Times New Roman" panose="02020603050405020304" pitchFamily="18" charset="0"/>
            </a:endParaRPr>
          </a:p>
          <a:p>
            <a:pPr marL="285750" indent="-285750">
              <a:lnSpc>
                <a:spcPct val="150000"/>
              </a:lnSpc>
              <a:buFontTx/>
              <a:buChar char="-"/>
            </a:pPr>
            <a:r>
              <a:rPr lang="en" dirty="0">
                <a:solidFill>
                  <a:schemeClr val="tx2"/>
                </a:solidFill>
                <a:effectLst/>
                <a:latin typeface="Arial" panose="020B0604020202020204" pitchFamily="34" charset="0"/>
                <a:ea typeface="Times New Roman" panose="02020603050405020304" pitchFamily="18" charset="0"/>
              </a:rPr>
              <a:t>academies</a:t>
            </a:r>
            <a:r>
              <a:rPr lang="en" dirty="0">
                <a:solidFill>
                  <a:schemeClr val="tx2"/>
                </a:solidFill>
                <a:latin typeface="Arial" panose="020B0604020202020204" pitchFamily="34" charset="0"/>
                <a:ea typeface="Times New Roman" panose="02020603050405020304" pitchFamily="18" charset="0"/>
              </a:rPr>
              <a:t>,</a:t>
            </a:r>
          </a:p>
          <a:p>
            <a:pPr marL="285750" indent="-285750">
              <a:lnSpc>
                <a:spcPct val="150000"/>
              </a:lnSpc>
              <a:buFontTx/>
              <a:buChar char="-"/>
            </a:pPr>
            <a:r>
              <a:rPr lang="en" dirty="0" err="1">
                <a:solidFill>
                  <a:schemeClr val="tx2"/>
                </a:solidFill>
                <a:effectLst/>
                <a:latin typeface="Arial" panose="020B0604020202020204" pitchFamily="34" charset="0"/>
                <a:ea typeface="Times New Roman" panose="02020603050405020304" pitchFamily="18" charset="0"/>
              </a:rPr>
              <a:t>independent</a:t>
            </a:r>
            <a:r>
              <a:rPr lang="en" dirty="0">
                <a:solidFill>
                  <a:schemeClr val="tx2"/>
                </a:solidFill>
                <a:effectLst/>
                <a:latin typeface="Arial" panose="020B0604020202020204" pitchFamily="34" charset="0"/>
                <a:ea typeface="Times New Roman" panose="02020603050405020304" pitchFamily="18" charset="0"/>
              </a:rPr>
              <a:t> </a:t>
            </a:r>
            <a:r>
              <a:rPr lang="en" dirty="0" err="1">
                <a:solidFill>
                  <a:schemeClr val="tx2"/>
                </a:solidFill>
                <a:effectLst/>
                <a:latin typeface="Arial" panose="020B0604020202020204" pitchFamily="34" charset="0"/>
                <a:ea typeface="Times New Roman" panose="02020603050405020304" pitchFamily="18" charset="0"/>
              </a:rPr>
              <a:t>higher education </a:t>
            </a:r>
            <a:r>
              <a:rPr lang="en" dirty="0">
                <a:solidFill>
                  <a:schemeClr val="tx2"/>
                </a:solidFill>
                <a:effectLst/>
                <a:latin typeface="Arial" panose="020B0604020202020204" pitchFamily="34" charset="0"/>
                <a:ea typeface="Times New Roman" panose="02020603050405020304" pitchFamily="18" charset="0"/>
              </a:rPr>
              <a:t>institutions.</a:t>
            </a:r>
            <a:r>
              <a:rPr lang="en" u="sng" dirty="0">
                <a:solidFill>
                  <a:schemeClr val="tx2"/>
                </a:solidFill>
                <a:latin typeface="+mj-lt"/>
              </a:rPr>
              <a:t> </a:t>
            </a:r>
            <a:endParaRPr lang="en-SI" u="sng" dirty="0">
              <a:solidFill>
                <a:schemeClr val="tx2"/>
              </a:solidFill>
            </a:endParaRPr>
          </a:p>
        </p:txBody>
      </p:sp>
      <p:sp>
        <p:nvSpPr>
          <p:cNvPr id="6" name="PoljeZBesedilom 5">
            <a:extLst>
              <a:ext uri="{FF2B5EF4-FFF2-40B4-BE49-F238E27FC236}">
                <a16:creationId xmlns:a16="http://schemas.microsoft.com/office/drawing/2014/main" id="{A792668B-315E-4AEA-AB7C-5E9124486165}"/>
              </a:ext>
            </a:extLst>
          </p:cNvPr>
          <p:cNvSpPr txBox="1"/>
          <p:nvPr/>
        </p:nvSpPr>
        <p:spPr>
          <a:xfrm>
            <a:off x="1127448" y="2060848"/>
            <a:ext cx="4968552" cy="323813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GB" sz="2000" dirty="0">
                <a:solidFill>
                  <a:schemeClr val="tx2"/>
                </a:solidFill>
              </a:rPr>
              <a:t>Higher professional education and</a:t>
            </a:r>
            <a:endParaRPr lang="sl-SI" sz="2000" dirty="0">
              <a:solidFill>
                <a:schemeClr val="tx2"/>
              </a:solidFill>
            </a:endParaRPr>
          </a:p>
          <a:p>
            <a:pPr marL="285750" indent="-285750">
              <a:lnSpc>
                <a:spcPct val="150000"/>
              </a:lnSpc>
              <a:buFont typeface="Wingdings" panose="05000000000000000000" pitchFamily="2" charset="2"/>
              <a:buChar char="Ø"/>
            </a:pPr>
            <a:r>
              <a:rPr lang="sl-SI" sz="2000" dirty="0" err="1">
                <a:solidFill>
                  <a:schemeClr val="tx2"/>
                </a:solidFill>
              </a:rPr>
              <a:t>Higher</a:t>
            </a:r>
            <a:r>
              <a:rPr lang="sl-SI" sz="2000" dirty="0">
                <a:solidFill>
                  <a:schemeClr val="tx2"/>
                </a:solidFill>
              </a:rPr>
              <a:t> </a:t>
            </a:r>
            <a:r>
              <a:rPr lang="sl-SI" sz="2000" dirty="0" err="1">
                <a:solidFill>
                  <a:schemeClr val="tx2"/>
                </a:solidFill>
              </a:rPr>
              <a:t>education</a:t>
            </a:r>
            <a:endParaRPr lang="en-SI" dirty="0">
              <a:effectLst/>
            </a:endParaRPr>
          </a:p>
          <a:p>
            <a:pPr marL="742950" lvl="1" indent="-285750" algn="just">
              <a:lnSpc>
                <a:spcPct val="106000"/>
              </a:lnSpc>
              <a:spcAft>
                <a:spcPts val="800"/>
              </a:spcAft>
              <a:buSzPts val="1000"/>
              <a:buFont typeface="Courier New" panose="02070309020205020404" pitchFamily="49" charset="0"/>
              <a:buChar char="o"/>
              <a:tabLst>
                <a:tab pos="1371600" algn="l"/>
              </a:tabLst>
            </a:pPr>
            <a:r>
              <a:rPr lang="en"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1st level (university and professional</a:t>
            </a:r>
          </a:p>
          <a:p>
            <a:pPr lvl="2" algn="just">
              <a:lnSpc>
                <a:spcPct val="106000"/>
              </a:lnSpc>
              <a:spcAft>
                <a:spcPts val="800"/>
              </a:spcAft>
              <a:buSzPts val="1000"/>
              <a:tabLst>
                <a:tab pos="1371600" algn="l"/>
              </a:tabLst>
            </a:pPr>
            <a:r>
              <a:rPr lang="en"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student program),</a:t>
            </a:r>
            <a:endParaRPr lang="en-SI"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6000"/>
              </a:lnSpc>
              <a:spcAft>
                <a:spcPts val="800"/>
              </a:spcAft>
              <a:buSzPts val="1000"/>
              <a:buFont typeface="Courier New" panose="02070309020205020404" pitchFamily="49" charset="0"/>
              <a:buChar char="o"/>
              <a:tabLst>
                <a:tab pos="1371600" algn="l"/>
              </a:tabLst>
            </a:pPr>
            <a:r>
              <a:rPr lang="en"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2nd level (master's and single master's</a:t>
            </a:r>
          </a:p>
          <a:p>
            <a:pPr lvl="2" algn="just">
              <a:lnSpc>
                <a:spcPct val="106000"/>
              </a:lnSpc>
              <a:spcAft>
                <a:spcPts val="800"/>
              </a:spcAft>
              <a:buSzPts val="1000"/>
              <a:tabLst>
                <a:tab pos="1371600" algn="l"/>
              </a:tabLst>
            </a:pPr>
            <a:r>
              <a:rPr lang="en"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student program),</a:t>
            </a:r>
            <a:endParaRPr lang="en-SI"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6000"/>
              </a:lnSpc>
              <a:spcAft>
                <a:spcPts val="800"/>
              </a:spcAft>
              <a:buSzPts val="1000"/>
              <a:buFont typeface="Courier New" panose="02070309020205020404" pitchFamily="49" charset="0"/>
              <a:buChar char="o"/>
              <a:tabLst>
                <a:tab pos="1371600" algn="l"/>
              </a:tabLst>
            </a:pPr>
            <a:r>
              <a:rPr lang="en"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3rd level (doctoral study program).</a:t>
            </a:r>
            <a:endParaRPr lang="en-SI"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endParaRPr lang="en-SI" sz="2000" dirty="0">
              <a:solidFill>
                <a:schemeClr val="tx2"/>
              </a:solidFill>
            </a:endParaRPr>
          </a:p>
        </p:txBody>
      </p:sp>
    </p:spTree>
    <p:extLst>
      <p:ext uri="{BB962C8B-B14F-4D97-AF65-F5344CB8AC3E}">
        <p14:creationId xmlns:p14="http://schemas.microsoft.com/office/powerpoint/2010/main" val="380841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a:extLst>
              <a:ext uri="{FF2B5EF4-FFF2-40B4-BE49-F238E27FC236}">
                <a16:creationId xmlns:a16="http://schemas.microsoft.com/office/drawing/2014/main" id="{7B95CC4D-89D4-4406-A2A6-E226E04D6524}"/>
              </a:ext>
            </a:extLst>
          </p:cNvPr>
          <p:cNvSpPr>
            <a:spLocks noGrp="1"/>
          </p:cNvSpPr>
          <p:nvPr>
            <p:ph type="body" sz="half" idx="2"/>
          </p:nvPr>
        </p:nvSpPr>
        <p:spPr>
          <a:xfrm>
            <a:off x="6816080" y="2484350"/>
            <a:ext cx="3982144" cy="2194560"/>
          </a:xfrm>
        </p:spPr>
        <p:txBody>
          <a:bodyPr/>
          <a:lstStyle/>
          <a:p>
            <a:pPr marL="285750" indent="-285750">
              <a:buFontTx/>
              <a:buChar char="-"/>
            </a:pPr>
            <a:r>
              <a:rPr lang="sl-SI" dirty="0">
                <a:solidFill>
                  <a:schemeClr val="tx2"/>
                </a:solidFill>
                <a:ea typeface="+mj-ea"/>
                <a:cs typeface="+mj-cs"/>
              </a:rPr>
              <a:t>i</a:t>
            </a:r>
            <a:r>
              <a:rPr lang="en-GB" dirty="0" err="1">
                <a:solidFill>
                  <a:schemeClr val="tx2"/>
                </a:solidFill>
                <a:ea typeface="+mj-ea"/>
                <a:cs typeface="+mj-cs"/>
              </a:rPr>
              <a:t>mplemented</a:t>
            </a:r>
            <a:r>
              <a:rPr lang="en-GB" dirty="0">
                <a:solidFill>
                  <a:schemeClr val="tx2"/>
                </a:solidFill>
                <a:ea typeface="+mj-ea"/>
                <a:cs typeface="+mj-cs"/>
              </a:rPr>
              <a:t> by adult education organizations, schools and private individuals</a:t>
            </a:r>
            <a:r>
              <a:rPr lang="sl-SI" dirty="0">
                <a:solidFill>
                  <a:schemeClr val="tx2"/>
                </a:solidFill>
                <a:latin typeface="Arial" panose="020B0604020202020204" pitchFamily="34" charset="0"/>
                <a:ea typeface="+mj-ea"/>
                <a:cs typeface="Times New Roman" panose="02020603050405020304" pitchFamily="18" charset="0"/>
              </a:rPr>
              <a:t>.</a:t>
            </a:r>
          </a:p>
          <a:p>
            <a:endParaRPr lang="en" dirty="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Tx/>
              <a:buChar char="-"/>
            </a:pPr>
            <a:r>
              <a:rPr lang="en"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are carried out in specialized schools and institutes.</a:t>
            </a:r>
            <a:endParaRPr lang="en-SI" dirty="0"/>
          </a:p>
        </p:txBody>
      </p:sp>
      <p:sp>
        <p:nvSpPr>
          <p:cNvPr id="6" name="PoljeZBesedilom 5">
            <a:extLst>
              <a:ext uri="{FF2B5EF4-FFF2-40B4-BE49-F238E27FC236}">
                <a16:creationId xmlns:a16="http://schemas.microsoft.com/office/drawing/2014/main" id="{A9CBC6E6-ADEF-4ECA-A031-DA78DA5CBD35}"/>
              </a:ext>
            </a:extLst>
          </p:cNvPr>
          <p:cNvSpPr txBox="1"/>
          <p:nvPr/>
        </p:nvSpPr>
        <p:spPr>
          <a:xfrm>
            <a:off x="1199456" y="2484350"/>
            <a:ext cx="4896544" cy="1889300"/>
          </a:xfrm>
          <a:prstGeom prst="rect">
            <a:avLst/>
          </a:prstGeom>
          <a:noFill/>
        </p:spPr>
        <p:txBody>
          <a:bodyPr wrap="square">
            <a:spAutoFit/>
          </a:bodyPr>
          <a:lstStyle/>
          <a:p>
            <a:pPr marL="285750" indent="-285750" rtl="0">
              <a:lnSpc>
                <a:spcPct val="150000"/>
              </a:lnSpc>
              <a:buFont typeface="Wingdings" panose="05000000000000000000" pitchFamily="2" charset="2"/>
              <a:buChar char="Ø"/>
            </a:pPr>
            <a:r>
              <a:rPr kumimoji="0" lang="en" sz="2000" i="0" strike="noStrike" kern="1200" cap="none" spc="0" normalizeH="0" baseline="0" noProof="0" dirty="0">
                <a:ln>
                  <a:noFill/>
                </a:ln>
                <a:solidFill>
                  <a:schemeClr val="tx2"/>
                </a:solidFill>
                <a:effectLst/>
                <a:uLnTx/>
                <a:uFillTx/>
                <a:ea typeface="+mj-ea"/>
                <a:cs typeface="+mj-cs"/>
              </a:rPr>
              <a:t>Adult </a:t>
            </a:r>
            <a:r>
              <a:rPr lang="sl-SI" sz="2000" dirty="0">
                <a:solidFill>
                  <a:schemeClr val="tx2"/>
                </a:solidFill>
                <a:ea typeface="+mj-ea"/>
                <a:cs typeface="+mj-cs"/>
              </a:rPr>
              <a:t>e</a:t>
            </a:r>
            <a:r>
              <a:rPr kumimoji="0" lang="en" sz="2000" i="0" strike="noStrike" kern="1200" cap="none" spc="0" normalizeH="0" baseline="0" noProof="0" dirty="0">
                <a:ln>
                  <a:noFill/>
                </a:ln>
                <a:solidFill>
                  <a:schemeClr val="tx2"/>
                </a:solidFill>
                <a:effectLst/>
                <a:uLnTx/>
                <a:uFillTx/>
                <a:ea typeface="+mj-ea"/>
                <a:cs typeface="+mj-cs"/>
              </a:rPr>
              <a:t>ducation</a:t>
            </a:r>
            <a:endParaRPr kumimoji="0" lang="sl-SI" sz="2000" i="0" strike="noStrike" kern="1200" cap="none" spc="0" normalizeH="0" baseline="0" noProof="0" dirty="0">
              <a:ln>
                <a:noFill/>
              </a:ln>
              <a:solidFill>
                <a:schemeClr val="tx2"/>
              </a:solidFill>
              <a:effectLst/>
              <a:uLnTx/>
              <a:uFillTx/>
              <a:ea typeface="+mj-ea"/>
              <a:cs typeface="+mj-cs"/>
            </a:endParaRPr>
          </a:p>
          <a:p>
            <a:pPr rtl="0">
              <a:lnSpc>
                <a:spcPct val="150000"/>
              </a:lnSpc>
            </a:pPr>
            <a:endParaRPr lang="sl-SI" sz="2000" dirty="0">
              <a:solidFill>
                <a:schemeClr val="tx2"/>
              </a:solidFill>
              <a:effectLst/>
              <a:latin typeface="Arial" panose="020B0604020202020204" pitchFamily="34" charset="0"/>
              <a:ea typeface="Times New Roman" panose="02020603050405020304" pitchFamily="18" charset="0"/>
            </a:endParaRPr>
          </a:p>
          <a:p>
            <a:pPr marL="285750" indent="-285750">
              <a:lnSpc>
                <a:spcPct val="150000"/>
              </a:lnSpc>
              <a:buFont typeface="Wingdings" panose="05000000000000000000" pitchFamily="2" charset="2"/>
              <a:buChar char="Ø"/>
            </a:pPr>
            <a:r>
              <a:rPr lang="e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Raising and educating children and</a:t>
            </a:r>
          </a:p>
          <a:p>
            <a:pPr>
              <a:lnSpc>
                <a:spcPct val="150000"/>
              </a:lnSpc>
            </a:pPr>
            <a:r>
              <a:rPr lang="en" sz="20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en"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young people with special needs</a:t>
            </a:r>
            <a:endParaRPr lang="en-SI"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Raven puščični povezovalnik 7">
            <a:extLst>
              <a:ext uri="{FF2B5EF4-FFF2-40B4-BE49-F238E27FC236}">
                <a16:creationId xmlns:a16="http://schemas.microsoft.com/office/drawing/2014/main" id="{E3856635-309C-4E8D-98AA-09EF62CE0B06}"/>
              </a:ext>
            </a:extLst>
          </p:cNvPr>
          <p:cNvCxnSpPr>
            <a:cxnSpLocks/>
          </p:cNvCxnSpPr>
          <p:nvPr/>
        </p:nvCxnSpPr>
        <p:spPr>
          <a:xfrm>
            <a:off x="3503712" y="2852936"/>
            <a:ext cx="318214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Raven puščični povezovalnik 10">
            <a:extLst>
              <a:ext uri="{FF2B5EF4-FFF2-40B4-BE49-F238E27FC236}">
                <a16:creationId xmlns:a16="http://schemas.microsoft.com/office/drawing/2014/main" id="{64EBAC0B-D138-42B7-A062-6CB01D03453D}"/>
              </a:ext>
            </a:extLst>
          </p:cNvPr>
          <p:cNvCxnSpPr>
            <a:cxnSpLocks/>
          </p:cNvCxnSpPr>
          <p:nvPr/>
        </p:nvCxnSpPr>
        <p:spPr>
          <a:xfrm>
            <a:off x="5447928" y="3933056"/>
            <a:ext cx="123792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26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38400" y="116632"/>
            <a:ext cx="7315200" cy="1167408"/>
          </a:xfrm>
        </p:spPr>
        <p:txBody>
          <a:bodyPr rtlCol="0">
            <a:normAutofit/>
          </a:bodyPr>
          <a:lstStyle/>
          <a:p>
            <a:pPr rtl="0"/>
            <a:r>
              <a:rPr lang="en" b="1" dirty="0">
                <a:solidFill>
                  <a:srgbClr val="FF0000"/>
                </a:solidFill>
              </a:rPr>
              <a:t>PRESCHOOL EDUCATION</a:t>
            </a:r>
            <a:endParaRPr lang="sl-SI" dirty="0"/>
          </a:p>
        </p:txBody>
      </p:sp>
      <p:sp>
        <p:nvSpPr>
          <p:cNvPr id="3" name="Označba mesta za besedilo 2"/>
          <p:cNvSpPr>
            <a:spLocks noGrp="1"/>
          </p:cNvSpPr>
          <p:nvPr>
            <p:ph type="body" idx="1"/>
          </p:nvPr>
        </p:nvSpPr>
        <p:spPr>
          <a:xfrm>
            <a:off x="3352800" y="1556792"/>
            <a:ext cx="5486400" cy="1782688"/>
          </a:xfrm>
        </p:spPr>
        <p:txBody>
          <a:bodyPr rtlCol="0">
            <a:noAutofit/>
          </a:bodyPr>
          <a:lstStyle/>
          <a:p>
            <a:pPr algn="just">
              <a:lnSpc>
                <a:spcPct val="150000"/>
              </a:lnSpc>
            </a:pPr>
            <a:r>
              <a:rPr lang="en-GB" sz="2000" dirty="0">
                <a:solidFill>
                  <a:schemeClr val="tx2"/>
                </a:solidFill>
                <a:latin typeface="Arial" panose="020B0604020202020204" pitchFamily="34" charset="0"/>
                <a:ea typeface="Times New Roman" panose="02020603050405020304" pitchFamily="18" charset="0"/>
              </a:rPr>
              <a:t>is intended for children from 11 months of age to 6 years of age, or until compulsory entry into primary school.</a:t>
            </a:r>
          </a:p>
          <a:p>
            <a:pPr algn="just">
              <a:lnSpc>
                <a:spcPct val="150000"/>
              </a:lnSpc>
            </a:pPr>
            <a:r>
              <a:rPr lang="en-GB" sz="2000" dirty="0">
                <a:solidFill>
                  <a:schemeClr val="tx2"/>
                </a:solidFill>
                <a:latin typeface="Arial" panose="020B0604020202020204" pitchFamily="34" charset="0"/>
                <a:ea typeface="Times New Roman" panose="02020603050405020304" pitchFamily="18" charset="0"/>
              </a:rPr>
              <a:t>Involvement in preschool education programs is not mandatory and is not a condition for </a:t>
            </a:r>
            <a:r>
              <a:rPr lang="en-GB" sz="2000" dirty="0" err="1">
                <a:solidFill>
                  <a:schemeClr val="tx2"/>
                </a:solidFill>
                <a:latin typeface="Arial" panose="020B0604020202020204" pitchFamily="34" charset="0"/>
                <a:ea typeface="Times New Roman" panose="02020603050405020304" pitchFamily="18" charset="0"/>
              </a:rPr>
              <a:t>enrollment</a:t>
            </a:r>
            <a:r>
              <a:rPr lang="en-GB" sz="2000" dirty="0">
                <a:solidFill>
                  <a:schemeClr val="tx2"/>
                </a:solidFill>
                <a:latin typeface="Arial" panose="020B0604020202020204" pitchFamily="34" charset="0"/>
                <a:ea typeface="Times New Roman" panose="02020603050405020304" pitchFamily="18" charset="0"/>
              </a:rPr>
              <a:t> in primary school.</a:t>
            </a:r>
            <a:endParaRPr lang="sl-SI" sz="2000" dirty="0">
              <a:solidFill>
                <a:schemeClr val="tx2"/>
              </a:solidFill>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za besedilo 3"/>
          <p:cNvSpPr>
            <a:spLocks noGrp="1"/>
          </p:cNvSpPr>
          <p:nvPr>
            <p:ph type="body" sz="quarter" idx="14"/>
          </p:nvPr>
        </p:nvSpPr>
        <p:spPr>
          <a:xfrm>
            <a:off x="1127448" y="5172635"/>
            <a:ext cx="3566160" cy="767680"/>
          </a:xfrm>
        </p:spPr>
        <p:txBody>
          <a:bodyPr rtlCol="0">
            <a:normAutofit/>
          </a:bodyPr>
          <a:lstStyle/>
          <a:p>
            <a:r>
              <a:rPr lang="en-GB" sz="2000" dirty="0">
                <a:solidFill>
                  <a:srgbClr val="044A7E"/>
                </a:solidFill>
                <a:latin typeface="Arial" panose="020B0604020202020204" pitchFamily="34" charset="0"/>
                <a:ea typeface="Arial" panose="020B0604020202020204" pitchFamily="34" charset="0"/>
              </a:rPr>
              <a:t>83.7% of children are enrolled in kindergarten.</a:t>
            </a:r>
            <a:endParaRPr lang="sl-SI" dirty="0"/>
          </a:p>
        </p:txBody>
      </p:sp>
      <p:sp>
        <p:nvSpPr>
          <p:cNvPr id="5" name="Označba mesta za besedilo 4"/>
          <p:cNvSpPr>
            <a:spLocks noGrp="1"/>
          </p:cNvSpPr>
          <p:nvPr>
            <p:ph type="body" sz="quarter" idx="16"/>
          </p:nvPr>
        </p:nvSpPr>
        <p:spPr>
          <a:xfrm>
            <a:off x="5519936" y="5172635"/>
            <a:ext cx="4392488" cy="704637"/>
          </a:xfrm>
        </p:spPr>
        <p:txBody>
          <a:bodyPr rtlCol="0">
            <a:noAutofit/>
          </a:bodyPr>
          <a:lstStyle/>
          <a:p>
            <a:pPr rtl="0"/>
            <a:r>
              <a:rPr lang="en" sz="2000" dirty="0">
                <a:solidFill>
                  <a:srgbClr val="044A7E"/>
                </a:solidFill>
                <a:effectLst/>
                <a:latin typeface="Arial" panose="020B0604020202020204" pitchFamily="34" charset="0"/>
                <a:ea typeface="Arial" panose="020B0604020202020204" pitchFamily="34" charset="0"/>
              </a:rPr>
              <a:t>The participation of 4- and 5-year-olds in preschool education is 94.1%.</a:t>
            </a:r>
            <a:endParaRPr lang="sl-SI" sz="2000" dirty="0"/>
          </a:p>
        </p:txBody>
      </p:sp>
      <p:sp>
        <p:nvSpPr>
          <p:cNvPr id="10" name="PoljeZBesedilom 9">
            <a:extLst>
              <a:ext uri="{FF2B5EF4-FFF2-40B4-BE49-F238E27FC236}">
                <a16:creationId xmlns:a16="http://schemas.microsoft.com/office/drawing/2014/main" id="{569A173C-8F47-4F16-AA4C-03739F0EFC61}"/>
              </a:ext>
            </a:extLst>
          </p:cNvPr>
          <p:cNvSpPr txBox="1"/>
          <p:nvPr/>
        </p:nvSpPr>
        <p:spPr>
          <a:xfrm>
            <a:off x="983432" y="1201358"/>
            <a:ext cx="3816424" cy="3728649"/>
          </a:xfrm>
          <a:prstGeom prst="rect">
            <a:avLst/>
          </a:prstGeom>
          <a:noFill/>
        </p:spPr>
        <p:txBody>
          <a:bodyPr wrap="square">
            <a:spAutoFit/>
          </a:bodyPr>
          <a:lstStyle/>
          <a:p>
            <a:pPr>
              <a:lnSpc>
                <a:spcPct val="150000"/>
              </a:lnSpc>
            </a:pPr>
            <a:r>
              <a:rPr lang="en" dirty="0">
                <a:solidFill>
                  <a:schemeClr val="tx2"/>
                </a:solidFill>
              </a:rPr>
              <a:t>Slovenia</a:t>
            </a:r>
            <a:r>
              <a:rPr lang="sl-SI" dirty="0">
                <a:solidFill>
                  <a:schemeClr val="tx2"/>
                </a:solidFill>
              </a:rPr>
              <a:t> </a:t>
            </a:r>
            <a:r>
              <a:rPr lang="en" dirty="0">
                <a:solidFill>
                  <a:schemeClr val="tx2"/>
                </a:solidFill>
              </a:rPr>
              <a:t>has 412 kindergartens :</a:t>
            </a:r>
            <a:endParaRPr lang="sl-SI" dirty="0">
              <a:solidFill>
                <a:schemeClr val="tx2"/>
              </a:solidFill>
            </a:endParaRPr>
          </a:p>
          <a:p>
            <a:pPr marL="342900" indent="-342900">
              <a:lnSpc>
                <a:spcPct val="150000"/>
              </a:lnSpc>
              <a:buFontTx/>
              <a:buChar char="-"/>
            </a:pPr>
            <a:r>
              <a:rPr lang="en" dirty="0">
                <a:solidFill>
                  <a:schemeClr val="tx2"/>
                </a:solidFill>
              </a:rPr>
              <a:t>108 independent</a:t>
            </a:r>
            <a:r>
              <a:rPr lang="sl-SI" dirty="0">
                <a:solidFill>
                  <a:schemeClr val="tx2"/>
                </a:solidFill>
              </a:rPr>
              <a:t> </a:t>
            </a:r>
            <a:r>
              <a:rPr lang="en" dirty="0">
                <a:solidFill>
                  <a:schemeClr val="tx2"/>
                </a:solidFill>
              </a:rPr>
              <a:t>kindergartens ,</a:t>
            </a:r>
          </a:p>
          <a:p>
            <a:pPr marL="342900" indent="-342900">
              <a:lnSpc>
                <a:spcPct val="150000"/>
              </a:lnSpc>
              <a:buFontTx/>
              <a:buChar char="-"/>
            </a:pPr>
            <a:r>
              <a:rPr lang="en" dirty="0">
                <a:solidFill>
                  <a:schemeClr val="tx2"/>
                </a:solidFill>
              </a:rPr>
              <a:t>207 </a:t>
            </a:r>
            <a:r>
              <a:rPr lang="en" dirty="0" err="1">
                <a:solidFill>
                  <a:schemeClr val="tx2"/>
                </a:solidFill>
              </a:rPr>
              <a:t>kindergartens</a:t>
            </a:r>
            <a:r>
              <a:rPr lang="en" dirty="0">
                <a:solidFill>
                  <a:schemeClr val="tx2"/>
                </a:solidFill>
              </a:rPr>
              <a:t> </a:t>
            </a:r>
            <a:r>
              <a:rPr lang="en" dirty="0" err="1">
                <a:solidFill>
                  <a:schemeClr val="tx2"/>
                </a:solidFill>
              </a:rPr>
              <a:t>at</a:t>
            </a:r>
            <a:r>
              <a:rPr lang="en" dirty="0">
                <a:solidFill>
                  <a:schemeClr val="tx2"/>
                </a:solidFill>
              </a:rPr>
              <a:t> </a:t>
            </a:r>
            <a:r>
              <a:rPr lang="en" dirty="0" err="1">
                <a:solidFill>
                  <a:schemeClr val="tx2"/>
                </a:solidFill>
              </a:rPr>
              <a:t>basic</a:t>
            </a:r>
            <a:r>
              <a:rPr lang="en" dirty="0">
                <a:solidFill>
                  <a:schemeClr val="tx2"/>
                </a:solidFill>
              </a:rPr>
              <a:t> </a:t>
            </a:r>
            <a:r>
              <a:rPr lang="en" dirty="0" err="1">
                <a:solidFill>
                  <a:schemeClr val="tx2"/>
                </a:solidFill>
              </a:rPr>
              <a:t>school </a:t>
            </a:r>
            <a:r>
              <a:rPr lang="en" dirty="0">
                <a:solidFill>
                  <a:schemeClr val="tx2"/>
                </a:solidFill>
              </a:rPr>
              <a:t>,</a:t>
            </a:r>
          </a:p>
          <a:p>
            <a:pPr marL="342900" indent="-342900">
              <a:lnSpc>
                <a:spcPct val="150000"/>
              </a:lnSpc>
              <a:buFontTx/>
              <a:buChar char="-"/>
            </a:pPr>
            <a:r>
              <a:rPr lang="en" dirty="0">
                <a:solidFill>
                  <a:schemeClr val="tx2"/>
                </a:solidFill>
              </a:rPr>
              <a:t>97 private kindergartens</a:t>
            </a:r>
            <a:r>
              <a:rPr lang="sl-SI" dirty="0">
                <a:solidFill>
                  <a:schemeClr val="tx2"/>
                </a:solidFill>
              </a:rPr>
              <a:t>.</a:t>
            </a:r>
            <a:r>
              <a:rPr lang="en" dirty="0">
                <a:solidFill>
                  <a:schemeClr val="tx2"/>
                </a:solidFill>
              </a:rPr>
              <a:t> </a:t>
            </a:r>
            <a:endParaRPr lang="sl-SI" dirty="0">
              <a:solidFill>
                <a:schemeClr val="tx2"/>
              </a:solidFill>
            </a:endParaRPr>
          </a:p>
          <a:p>
            <a:pPr>
              <a:lnSpc>
                <a:spcPct val="150000"/>
              </a:lnSpc>
            </a:pPr>
            <a:endParaRPr lang="sl-SI" dirty="0">
              <a:solidFill>
                <a:schemeClr val="tx2"/>
              </a:solidFill>
            </a:endParaRPr>
          </a:p>
          <a:p>
            <a:pPr>
              <a:lnSpc>
                <a:spcPct val="150000"/>
              </a:lnSpc>
            </a:pPr>
            <a:r>
              <a:rPr lang="en" sz="1600" dirty="0">
                <a:solidFill>
                  <a:schemeClr val="tx2"/>
                </a:solidFill>
              </a:rPr>
              <a:t>There are 60 sections for children with special needs in public kindergartens.</a:t>
            </a:r>
          </a:p>
          <a:p>
            <a:pPr>
              <a:lnSpc>
                <a:spcPct val="150000"/>
              </a:lnSpc>
            </a:pPr>
            <a:endParaRPr lang="en-US" sz="2000" dirty="0">
              <a:solidFill>
                <a:schemeClr val="tx2"/>
              </a:solidFill>
            </a:endParaRPr>
          </a:p>
        </p:txBody>
      </p:sp>
      <p:graphicFrame>
        <p:nvGraphicFramePr>
          <p:cNvPr id="15" name="Grafikon 14">
            <a:extLst>
              <a:ext uri="{FF2B5EF4-FFF2-40B4-BE49-F238E27FC236}">
                <a16:creationId xmlns:a16="http://schemas.microsoft.com/office/drawing/2014/main" id="{E5C31B0D-CA05-424A-BA7F-3F8E67E490A1}"/>
              </a:ext>
            </a:extLst>
          </p:cNvPr>
          <p:cNvGraphicFramePr/>
          <p:nvPr>
            <p:extLst>
              <p:ext uri="{D42A27DB-BD31-4B8C-83A1-F6EECF244321}">
                <p14:modId xmlns:p14="http://schemas.microsoft.com/office/powerpoint/2010/main" val="1445180135"/>
              </p:ext>
            </p:extLst>
          </p:nvPr>
        </p:nvGraphicFramePr>
        <p:xfrm>
          <a:off x="5663952" y="1182624"/>
          <a:ext cx="3384376" cy="3686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654280-C30E-4B1C-BCFC-486EF55D898B}"/>
              </a:ext>
            </a:extLst>
          </p:cNvPr>
          <p:cNvSpPr>
            <a:spLocks noGrp="1"/>
          </p:cNvSpPr>
          <p:nvPr>
            <p:ph type="ctrTitle"/>
          </p:nvPr>
        </p:nvSpPr>
        <p:spPr>
          <a:xfrm>
            <a:off x="838200" y="533400"/>
            <a:ext cx="8066112" cy="914400"/>
          </a:xfrm>
        </p:spPr>
        <p:txBody>
          <a:bodyPr>
            <a:noAutofit/>
          </a:bodyPr>
          <a:lstStyle/>
          <a:p>
            <a:pPr>
              <a:lnSpc>
                <a:spcPct val="150000"/>
              </a:lnSpc>
            </a:pPr>
            <a:r>
              <a:rPr lang="en-GB" sz="2000" dirty="0">
                <a:solidFill>
                  <a:srgbClr val="C00000"/>
                </a:solidFill>
                <a:latin typeface="Arial" panose="020B0604020202020204" pitchFamily="34" charset="0"/>
                <a:ea typeface="Times New Roman" panose="02020603050405020304" pitchFamily="18" charset="0"/>
              </a:rPr>
              <a:t>QUALITY IMPLEMENTATION OF PRE-SCHOOL EDUCATION </a:t>
            </a:r>
            <a:br>
              <a:rPr lang="sl-SI" sz="2000" dirty="0">
                <a:solidFill>
                  <a:srgbClr val="C00000"/>
                </a:solidFill>
                <a:latin typeface="Arial" panose="020B0604020202020204" pitchFamily="34" charset="0"/>
                <a:ea typeface="Times New Roman" panose="02020603050405020304" pitchFamily="18" charset="0"/>
              </a:rPr>
            </a:br>
            <a:r>
              <a:rPr lang="en-GB" sz="2000" dirty="0">
                <a:solidFill>
                  <a:srgbClr val="C00000"/>
                </a:solidFill>
                <a:latin typeface="Arial" panose="020B0604020202020204" pitchFamily="34" charset="0"/>
                <a:ea typeface="Times New Roman" panose="02020603050405020304" pitchFamily="18" charset="0"/>
              </a:rPr>
              <a:t>is the basic guideline of the educational program in Slovenia</a:t>
            </a:r>
            <a:endParaRPr lang="en-SI" sz="2000" dirty="0">
              <a:solidFill>
                <a:srgbClr val="C00000"/>
              </a:solidFill>
            </a:endParaRPr>
          </a:p>
        </p:txBody>
      </p:sp>
      <p:sp>
        <p:nvSpPr>
          <p:cNvPr id="3" name="Podnaslov 2">
            <a:extLst>
              <a:ext uri="{FF2B5EF4-FFF2-40B4-BE49-F238E27FC236}">
                <a16:creationId xmlns:a16="http://schemas.microsoft.com/office/drawing/2014/main" id="{4FAD1337-FF73-4C47-9C32-92781A5B09C3}"/>
              </a:ext>
            </a:extLst>
          </p:cNvPr>
          <p:cNvSpPr>
            <a:spLocks noGrp="1"/>
          </p:cNvSpPr>
          <p:nvPr>
            <p:ph type="subTitle" idx="1"/>
          </p:nvPr>
        </p:nvSpPr>
        <p:spPr>
          <a:xfrm>
            <a:off x="838200" y="1916832"/>
            <a:ext cx="8858200" cy="3312368"/>
          </a:xfrm>
        </p:spPr>
        <p:txBody>
          <a:bodyPr>
            <a:normAutofit/>
          </a:bodyPr>
          <a:lstStyle/>
          <a:p>
            <a:pPr>
              <a:lnSpc>
                <a:spcPct val="150000"/>
              </a:lnSpc>
            </a:pPr>
            <a:r>
              <a:rPr lang="en-GB" sz="2000" dirty="0">
                <a:solidFill>
                  <a:srgbClr val="111111"/>
                </a:solidFill>
                <a:latin typeface="Arial" panose="020B0604020202020204" pitchFamily="34" charset="0"/>
                <a:ea typeface="Times New Roman" panose="02020603050405020304" pitchFamily="18" charset="0"/>
              </a:rPr>
              <a:t>Professional workers in public and private kindergartens with a concession work in accordance with the CURRICULUM FOR KINDERGARTEN - the basic state program document.</a:t>
            </a:r>
            <a:r>
              <a:rPr lang="en" sz="1600" dirty="0"/>
              <a:t> </a:t>
            </a:r>
            <a:endParaRPr lang="sl-SI" sz="800" dirty="0">
              <a:solidFill>
                <a:srgbClr val="111111"/>
              </a:solidFill>
              <a:effectLst/>
              <a:latin typeface="Arial" panose="020B0604020202020204" pitchFamily="34" charset="0"/>
              <a:ea typeface="Times New Roman" panose="02020603050405020304" pitchFamily="18" charset="0"/>
            </a:endParaRPr>
          </a:p>
          <a:p>
            <a:pPr>
              <a:lnSpc>
                <a:spcPct val="150000"/>
              </a:lnSpc>
            </a:pPr>
            <a:r>
              <a:rPr lang="en" sz="2000" dirty="0">
                <a:solidFill>
                  <a:srgbClr val="111111"/>
                </a:solidFill>
                <a:effectLst/>
                <a:latin typeface="Arial" panose="020B0604020202020204" pitchFamily="34" charset="0"/>
                <a:ea typeface="Times New Roman" panose="02020603050405020304" pitchFamily="18" charset="0"/>
              </a:rPr>
              <a:t>                                            </a:t>
            </a:r>
            <a:endParaRPr lang="en-SI" sz="2000" dirty="0">
              <a:solidFill>
                <a:srgbClr val="C00000"/>
              </a:solidFill>
            </a:endParaRPr>
          </a:p>
        </p:txBody>
      </p:sp>
      <p:cxnSp>
        <p:nvCxnSpPr>
          <p:cNvPr id="8" name="Raven puščični povezovalnik 7">
            <a:extLst>
              <a:ext uri="{FF2B5EF4-FFF2-40B4-BE49-F238E27FC236}">
                <a16:creationId xmlns:a16="http://schemas.microsoft.com/office/drawing/2014/main" id="{F632B9CA-6B4A-4EC9-B032-59F713410CA3}"/>
              </a:ext>
            </a:extLst>
          </p:cNvPr>
          <p:cNvCxnSpPr>
            <a:cxnSpLocks/>
          </p:cNvCxnSpPr>
          <p:nvPr/>
        </p:nvCxnSpPr>
        <p:spPr>
          <a:xfrm>
            <a:off x="4295800" y="3315447"/>
            <a:ext cx="1008112" cy="4735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Raven puščični povezovalnik 9">
            <a:extLst>
              <a:ext uri="{FF2B5EF4-FFF2-40B4-BE49-F238E27FC236}">
                <a16:creationId xmlns:a16="http://schemas.microsoft.com/office/drawing/2014/main" id="{5774E210-4B7D-4E70-9433-462C853B8F48}"/>
              </a:ext>
            </a:extLst>
          </p:cNvPr>
          <p:cNvCxnSpPr>
            <a:cxnSpLocks/>
          </p:cNvCxnSpPr>
          <p:nvPr/>
        </p:nvCxnSpPr>
        <p:spPr>
          <a:xfrm>
            <a:off x="3728810" y="3315447"/>
            <a:ext cx="468384" cy="7156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a:extLst>
              <a:ext uri="{FF2B5EF4-FFF2-40B4-BE49-F238E27FC236}">
                <a16:creationId xmlns:a16="http://schemas.microsoft.com/office/drawing/2014/main" id="{2C313BC9-9693-4FB2-B9BA-F88E48501D24}"/>
              </a:ext>
            </a:extLst>
          </p:cNvPr>
          <p:cNvCxnSpPr>
            <a:cxnSpLocks/>
          </p:cNvCxnSpPr>
          <p:nvPr/>
        </p:nvCxnSpPr>
        <p:spPr>
          <a:xfrm flipH="1">
            <a:off x="2423593" y="3429000"/>
            <a:ext cx="216023" cy="2072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Povezovalnik: ukrivljeno 14">
            <a:extLst>
              <a:ext uri="{FF2B5EF4-FFF2-40B4-BE49-F238E27FC236}">
                <a16:creationId xmlns:a16="http://schemas.microsoft.com/office/drawing/2014/main" id="{5F2A0A9D-543A-4C41-B0D7-F1928B3063C6}"/>
              </a:ext>
            </a:extLst>
          </p:cNvPr>
          <p:cNvCxnSpPr>
            <a:cxnSpLocks/>
          </p:cNvCxnSpPr>
          <p:nvPr/>
        </p:nvCxnSpPr>
        <p:spPr>
          <a:xfrm>
            <a:off x="2952793" y="4017227"/>
            <a:ext cx="2063087" cy="121197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ovezovalnik: ukrivljeno 16">
            <a:extLst>
              <a:ext uri="{FF2B5EF4-FFF2-40B4-BE49-F238E27FC236}">
                <a16:creationId xmlns:a16="http://schemas.microsoft.com/office/drawing/2014/main" id="{24FAC5F2-7B18-4AAF-8917-85172E90AD84}"/>
              </a:ext>
            </a:extLst>
          </p:cNvPr>
          <p:cNvCxnSpPr>
            <a:cxnSpLocks/>
          </p:cNvCxnSpPr>
          <p:nvPr/>
        </p:nvCxnSpPr>
        <p:spPr>
          <a:xfrm rot="10800000" flipV="1">
            <a:off x="8760296" y="4031146"/>
            <a:ext cx="1078086" cy="105403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ovezovalnik: ukrivljeno 18">
            <a:extLst>
              <a:ext uri="{FF2B5EF4-FFF2-40B4-BE49-F238E27FC236}">
                <a16:creationId xmlns:a16="http://schemas.microsoft.com/office/drawing/2014/main" id="{CB4B588D-2920-41D5-ACEA-17990F77B607}"/>
              </a:ext>
            </a:extLst>
          </p:cNvPr>
          <p:cNvCxnSpPr/>
          <p:nvPr/>
        </p:nvCxnSpPr>
        <p:spPr>
          <a:xfrm rot="16200000" flipH="1">
            <a:off x="6446392" y="4688748"/>
            <a:ext cx="452154" cy="14401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Pravokotnik: zaokroženi vogali 12">
            <a:extLst>
              <a:ext uri="{FF2B5EF4-FFF2-40B4-BE49-F238E27FC236}">
                <a16:creationId xmlns:a16="http://schemas.microsoft.com/office/drawing/2014/main" id="{763DCDC5-7B33-4081-977A-33051CB96AEE}"/>
              </a:ext>
            </a:extLst>
          </p:cNvPr>
          <p:cNvSpPr/>
          <p:nvPr/>
        </p:nvSpPr>
        <p:spPr>
          <a:xfrm>
            <a:off x="5447929" y="3636299"/>
            <a:ext cx="5040560" cy="3420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7" name="PoljeZBesedilom 6">
            <a:extLst>
              <a:ext uri="{FF2B5EF4-FFF2-40B4-BE49-F238E27FC236}">
                <a16:creationId xmlns:a16="http://schemas.microsoft.com/office/drawing/2014/main" id="{0544F247-E992-4D86-B114-B4515B14DF28}"/>
              </a:ext>
            </a:extLst>
          </p:cNvPr>
          <p:cNvSpPr txBox="1"/>
          <p:nvPr/>
        </p:nvSpPr>
        <p:spPr>
          <a:xfrm>
            <a:off x="5447929" y="3606159"/>
            <a:ext cx="5472608" cy="369332"/>
          </a:xfrm>
          <a:prstGeom prst="rect">
            <a:avLst/>
          </a:prstGeom>
          <a:noFill/>
        </p:spPr>
        <p:txBody>
          <a:bodyPr wrap="square" rtlCol="0">
            <a:spAutoFit/>
          </a:bodyPr>
          <a:lstStyle/>
          <a:p>
            <a:r>
              <a:rPr lang="en-GB" dirty="0">
                <a:latin typeface="+mj-lt"/>
              </a:rPr>
              <a:t>GUIDELINES FOR EDUCATIONAL ACTIVITIES</a:t>
            </a:r>
          </a:p>
        </p:txBody>
      </p:sp>
      <p:sp>
        <p:nvSpPr>
          <p:cNvPr id="20" name="Pravokotnik: zaokroženi vogali 19">
            <a:extLst>
              <a:ext uri="{FF2B5EF4-FFF2-40B4-BE49-F238E27FC236}">
                <a16:creationId xmlns:a16="http://schemas.microsoft.com/office/drawing/2014/main" id="{53664D99-8A0D-4776-B271-FC6AA5549B27}"/>
              </a:ext>
            </a:extLst>
          </p:cNvPr>
          <p:cNvSpPr/>
          <p:nvPr/>
        </p:nvSpPr>
        <p:spPr>
          <a:xfrm>
            <a:off x="4107184" y="4154475"/>
            <a:ext cx="5130570" cy="3420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11" name="PoljeZBesedilom 10">
            <a:extLst>
              <a:ext uri="{FF2B5EF4-FFF2-40B4-BE49-F238E27FC236}">
                <a16:creationId xmlns:a16="http://schemas.microsoft.com/office/drawing/2014/main" id="{994F85BD-57B0-4B08-A029-4CFE914BAC66}"/>
              </a:ext>
            </a:extLst>
          </p:cNvPr>
          <p:cNvSpPr txBox="1"/>
          <p:nvPr/>
        </p:nvSpPr>
        <p:spPr>
          <a:xfrm>
            <a:off x="4062179" y="4138766"/>
            <a:ext cx="5220580" cy="369332"/>
          </a:xfrm>
          <a:prstGeom prst="rect">
            <a:avLst/>
          </a:prstGeom>
          <a:noFill/>
        </p:spPr>
        <p:txBody>
          <a:bodyPr wrap="square" rtlCol="0">
            <a:spAutoFit/>
          </a:bodyPr>
          <a:lstStyle/>
          <a:p>
            <a:r>
              <a:rPr lang="en-GB" dirty="0">
                <a:latin typeface="+mj-lt"/>
              </a:rPr>
              <a:t>INSTRUCTIONS FOR PERFORMING ACTIVITIES</a:t>
            </a:r>
          </a:p>
        </p:txBody>
      </p:sp>
      <p:sp>
        <p:nvSpPr>
          <p:cNvPr id="23" name="Pravokotnik: zaokroženi vogali 22">
            <a:extLst>
              <a:ext uri="{FF2B5EF4-FFF2-40B4-BE49-F238E27FC236}">
                <a16:creationId xmlns:a16="http://schemas.microsoft.com/office/drawing/2014/main" id="{958F35EA-24B8-4CD7-B28D-33A55D7C7AE7}"/>
              </a:ext>
            </a:extLst>
          </p:cNvPr>
          <p:cNvSpPr/>
          <p:nvPr/>
        </p:nvSpPr>
        <p:spPr>
          <a:xfrm>
            <a:off x="1411182" y="3679386"/>
            <a:ext cx="1458162" cy="3420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4" name="PoljeZBesedilom 23">
            <a:extLst>
              <a:ext uri="{FF2B5EF4-FFF2-40B4-BE49-F238E27FC236}">
                <a16:creationId xmlns:a16="http://schemas.microsoft.com/office/drawing/2014/main" id="{5D7974E0-8130-4448-A9EE-8C1C08EA10C0}"/>
              </a:ext>
            </a:extLst>
          </p:cNvPr>
          <p:cNvSpPr txBox="1"/>
          <p:nvPr/>
        </p:nvSpPr>
        <p:spPr>
          <a:xfrm>
            <a:off x="1409350" y="3661814"/>
            <a:ext cx="1512168" cy="369332"/>
          </a:xfrm>
          <a:prstGeom prst="rect">
            <a:avLst/>
          </a:prstGeom>
          <a:noFill/>
        </p:spPr>
        <p:txBody>
          <a:bodyPr wrap="square" rtlCol="0">
            <a:spAutoFit/>
          </a:bodyPr>
          <a:lstStyle/>
          <a:p>
            <a:r>
              <a:rPr lang="en-GB" dirty="0">
                <a:latin typeface="+mj-lt"/>
              </a:rPr>
              <a:t>PRINCIPLES</a:t>
            </a:r>
          </a:p>
        </p:txBody>
      </p:sp>
      <p:sp>
        <p:nvSpPr>
          <p:cNvPr id="27" name="PoljeZBesedilom 26">
            <a:extLst>
              <a:ext uri="{FF2B5EF4-FFF2-40B4-BE49-F238E27FC236}">
                <a16:creationId xmlns:a16="http://schemas.microsoft.com/office/drawing/2014/main" id="{6B14A6E4-4093-4E8D-A272-87F420CC7D9B}"/>
              </a:ext>
            </a:extLst>
          </p:cNvPr>
          <p:cNvSpPr txBox="1"/>
          <p:nvPr/>
        </p:nvSpPr>
        <p:spPr>
          <a:xfrm>
            <a:off x="4761086" y="5049770"/>
            <a:ext cx="4464496" cy="707886"/>
          </a:xfrm>
          <a:prstGeom prst="rect">
            <a:avLst/>
          </a:prstGeom>
          <a:noFill/>
        </p:spPr>
        <p:txBody>
          <a:bodyPr wrap="square" rtlCol="0">
            <a:spAutoFit/>
          </a:bodyPr>
          <a:lstStyle/>
          <a:p>
            <a:pPr algn="ctr"/>
            <a:r>
              <a:rPr lang="en-GB" sz="2000" dirty="0">
                <a:solidFill>
                  <a:srgbClr val="C00000"/>
                </a:solidFill>
              </a:rPr>
              <a:t>RESPECT FOR RIGHTS AND DIVERSITY</a:t>
            </a:r>
          </a:p>
        </p:txBody>
      </p:sp>
    </p:spTree>
    <p:extLst>
      <p:ext uri="{BB962C8B-B14F-4D97-AF65-F5344CB8AC3E}">
        <p14:creationId xmlns:p14="http://schemas.microsoft.com/office/powerpoint/2010/main" val="377877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ravokotnik: zaokroženi vogali 23">
            <a:extLst>
              <a:ext uri="{FF2B5EF4-FFF2-40B4-BE49-F238E27FC236}">
                <a16:creationId xmlns:a16="http://schemas.microsoft.com/office/drawing/2014/main" id="{6523C344-6E31-4B89-863C-53E608C4E6CA}"/>
              </a:ext>
            </a:extLst>
          </p:cNvPr>
          <p:cNvSpPr/>
          <p:nvPr/>
        </p:nvSpPr>
        <p:spPr>
          <a:xfrm>
            <a:off x="5929652" y="5051567"/>
            <a:ext cx="3334699" cy="10053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3" name="Pravokotnik: zaokroženi vogali 22">
            <a:extLst>
              <a:ext uri="{FF2B5EF4-FFF2-40B4-BE49-F238E27FC236}">
                <a16:creationId xmlns:a16="http://schemas.microsoft.com/office/drawing/2014/main" id="{8A1BC7C5-B73E-43B7-BC5E-157D423A3301}"/>
              </a:ext>
            </a:extLst>
          </p:cNvPr>
          <p:cNvSpPr/>
          <p:nvPr/>
        </p:nvSpPr>
        <p:spPr>
          <a:xfrm>
            <a:off x="7010400" y="2424708"/>
            <a:ext cx="3657600" cy="186838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4" name="Naslov 3">
            <a:extLst>
              <a:ext uri="{FF2B5EF4-FFF2-40B4-BE49-F238E27FC236}">
                <a16:creationId xmlns:a16="http://schemas.microsoft.com/office/drawing/2014/main" id="{640FFB45-F59E-410E-99BB-FEA8A9C3C56F}"/>
              </a:ext>
            </a:extLst>
          </p:cNvPr>
          <p:cNvSpPr>
            <a:spLocks noGrp="1"/>
          </p:cNvSpPr>
          <p:nvPr>
            <p:ph type="title"/>
          </p:nvPr>
        </p:nvSpPr>
        <p:spPr>
          <a:xfrm>
            <a:off x="839416" y="620688"/>
            <a:ext cx="9828584" cy="1447800"/>
          </a:xfrm>
        </p:spPr>
        <p:txBody>
          <a:bodyPr>
            <a:normAutofit fontScale="90000"/>
          </a:bodyPr>
          <a:lstStyle/>
          <a:p>
            <a:pPr lvl="0" fontAlgn="base">
              <a:lnSpc>
                <a:spcPct val="106000"/>
              </a:lnSpc>
              <a:spcBef>
                <a:spcPts val="0"/>
              </a:spcBef>
              <a:spcAft>
                <a:spcPts val="1800"/>
              </a:spcAft>
              <a:defRPr/>
            </a:pPr>
            <a:r>
              <a:rPr lang="en-GB" sz="22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Depending on the organization and time of implementation, parents can choose between different programs:</a:t>
            </a:r>
            <a:br>
              <a:rPr kumimoji="0" lang="en-SI" sz="2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SI" sz="2000" b="0" i="0" u="none" strike="noStrike" kern="1200" cap="none" spc="0" normalizeH="0" baseline="0" noProof="0" dirty="0">
                <a:ln>
                  <a:noFill/>
                </a:ln>
                <a:solidFill>
                  <a:srgbClr val="111111"/>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SI" dirty="0"/>
          </a:p>
        </p:txBody>
      </p:sp>
      <p:sp>
        <p:nvSpPr>
          <p:cNvPr id="3" name="Označba mesta besedila 2">
            <a:extLst>
              <a:ext uri="{FF2B5EF4-FFF2-40B4-BE49-F238E27FC236}">
                <a16:creationId xmlns:a16="http://schemas.microsoft.com/office/drawing/2014/main" id="{9E750D70-F5B4-40D8-B67D-F2595BACCB0B}"/>
              </a:ext>
            </a:extLst>
          </p:cNvPr>
          <p:cNvSpPr>
            <a:spLocks noGrp="1"/>
          </p:cNvSpPr>
          <p:nvPr>
            <p:ph type="body" sz="half" idx="2"/>
          </p:nvPr>
        </p:nvSpPr>
        <p:spPr>
          <a:xfrm>
            <a:off x="7010400" y="2826960"/>
            <a:ext cx="3766120" cy="1466135"/>
          </a:xfrm>
        </p:spPr>
        <p:txBody>
          <a:bodyPr/>
          <a:lstStyle/>
          <a:p>
            <a:pPr marL="285750" indent="-285750">
              <a:buFontTx/>
              <a:buChar char="-"/>
            </a:pPr>
            <a:r>
              <a:rPr lang="en" sz="2000" dirty="0">
                <a:solidFill>
                  <a:schemeClr val="tx2"/>
                </a:solidFill>
              </a:rPr>
              <a:t>It includes upbringing, care, education, nutrition and rest of children.</a:t>
            </a:r>
          </a:p>
          <a:p>
            <a:pPr marL="285750" indent="-285750">
              <a:buFontTx/>
              <a:buChar char="-"/>
            </a:pPr>
            <a:endParaRPr lang="en-SI" dirty="0"/>
          </a:p>
        </p:txBody>
      </p:sp>
      <p:sp>
        <p:nvSpPr>
          <p:cNvPr id="6" name="PoljeZBesedilom 5">
            <a:extLst>
              <a:ext uri="{FF2B5EF4-FFF2-40B4-BE49-F238E27FC236}">
                <a16:creationId xmlns:a16="http://schemas.microsoft.com/office/drawing/2014/main" id="{AF2F06F3-39BA-4316-B3E6-0337CB362938}"/>
              </a:ext>
            </a:extLst>
          </p:cNvPr>
          <p:cNvSpPr txBox="1"/>
          <p:nvPr/>
        </p:nvSpPr>
        <p:spPr>
          <a:xfrm>
            <a:off x="1347355" y="1699584"/>
            <a:ext cx="4824536" cy="3257302"/>
          </a:xfrm>
          <a:prstGeom prst="rect">
            <a:avLst/>
          </a:prstGeom>
          <a:noFill/>
        </p:spPr>
        <p:txBody>
          <a:bodyPr wrap="square">
            <a:spAutoFit/>
          </a:bodyPr>
          <a:lstStyle/>
          <a:p>
            <a:pPr marL="285750" indent="-285750">
              <a:lnSpc>
                <a:spcPct val="150000"/>
              </a:lnSpc>
              <a:spcAft>
                <a:spcPts val="800"/>
              </a:spcAft>
              <a:buFontTx/>
              <a:buChar char="-"/>
            </a:pPr>
            <a:r>
              <a:rPr lang="sl-SI" dirty="0">
                <a:solidFill>
                  <a:schemeClr val="tx2"/>
                </a:solidFill>
                <a:ea typeface="Calibri" panose="020F0502020204030204" pitchFamily="34" charset="0"/>
                <a:cs typeface="Times New Roman" panose="02020603050405020304" pitchFamily="18" charset="0"/>
              </a:rPr>
              <a:t>Full – </a:t>
            </a:r>
            <a:r>
              <a:rPr lang="sl-SI" dirty="0" err="1">
                <a:solidFill>
                  <a:schemeClr val="tx2"/>
                </a:solidFill>
                <a:ea typeface="Calibri" panose="020F0502020204030204" pitchFamily="34" charset="0"/>
                <a:cs typeface="Times New Roman" panose="02020603050405020304" pitchFamily="18" charset="0"/>
              </a:rPr>
              <a:t>day</a:t>
            </a:r>
            <a:r>
              <a:rPr lang="sl-SI" dirty="0">
                <a:solidFill>
                  <a:schemeClr val="tx2"/>
                </a:solidFill>
                <a:ea typeface="Calibri" panose="020F0502020204030204" pitchFamily="34" charset="0"/>
                <a:cs typeface="Times New Roman" panose="02020603050405020304" pitchFamily="18" charset="0"/>
              </a:rPr>
              <a:t> program </a:t>
            </a:r>
            <a:r>
              <a:rPr lang="en" dirty="0">
                <a:solidFill>
                  <a:schemeClr val="tx2"/>
                </a:solidFill>
                <a:ea typeface="Calibri" panose="020F0502020204030204" pitchFamily="34" charset="0"/>
                <a:cs typeface="Times New Roman" panose="02020603050405020304" pitchFamily="18" charset="0"/>
              </a:rPr>
              <a:t>(6-9 hours).</a:t>
            </a:r>
          </a:p>
          <a:p>
            <a:pPr marL="285750" indent="-285750">
              <a:lnSpc>
                <a:spcPct val="150000"/>
              </a:lnSpc>
              <a:spcAft>
                <a:spcPts val="800"/>
              </a:spcAft>
              <a:buFontTx/>
              <a:buChar char="-"/>
            </a:pPr>
            <a:r>
              <a:rPr lang="sl-SI" dirty="0">
                <a:solidFill>
                  <a:schemeClr val="tx2"/>
                </a:solidFill>
                <a:cs typeface="Times New Roman" panose="02020603050405020304" pitchFamily="18" charset="0"/>
              </a:rPr>
              <a:t>Half – </a:t>
            </a:r>
            <a:r>
              <a:rPr lang="sl-SI" dirty="0" err="1">
                <a:solidFill>
                  <a:schemeClr val="tx2"/>
                </a:solidFill>
                <a:cs typeface="Times New Roman" panose="02020603050405020304" pitchFamily="18" charset="0"/>
              </a:rPr>
              <a:t>day</a:t>
            </a:r>
            <a:r>
              <a:rPr lang="sl-SI" dirty="0">
                <a:solidFill>
                  <a:schemeClr val="tx2"/>
                </a:solidFill>
                <a:cs typeface="Times New Roman" panose="02020603050405020304" pitchFamily="18" charset="0"/>
              </a:rPr>
              <a:t> program </a:t>
            </a:r>
            <a:r>
              <a:rPr lang="en" dirty="0">
                <a:solidFill>
                  <a:schemeClr val="tx2"/>
                </a:solidFill>
              </a:rPr>
              <a:t>(4 – 6 hours)</a:t>
            </a:r>
            <a:r>
              <a:rPr lang="en" b="0" i="0" dirty="0">
                <a:solidFill>
                  <a:schemeClr val="tx2"/>
                </a:solidFill>
                <a:effectLst/>
              </a:rPr>
              <a:t>: morning,</a:t>
            </a:r>
            <a:r>
              <a:rPr lang="sl-SI" b="0" i="0" dirty="0">
                <a:solidFill>
                  <a:schemeClr val="tx2"/>
                </a:solidFill>
                <a:effectLst/>
              </a:rPr>
              <a:t> </a:t>
            </a:r>
            <a:r>
              <a:rPr lang="en" b="0" i="0" dirty="0">
                <a:solidFill>
                  <a:schemeClr val="tx2"/>
                </a:solidFill>
                <a:effectLst/>
              </a:rPr>
              <a:t>a perfect day or alternately </a:t>
            </a:r>
            <a:r>
              <a:rPr lang="en" dirty="0">
                <a:solidFill>
                  <a:schemeClr val="tx2"/>
                </a:solidFill>
              </a:rPr>
              <a:t>.</a:t>
            </a:r>
            <a:r>
              <a:rPr lang="en" b="0" i="0" dirty="0">
                <a:solidFill>
                  <a:schemeClr val="tx2"/>
                </a:solidFill>
                <a:effectLst/>
              </a:rPr>
              <a:t> </a:t>
            </a:r>
          </a:p>
          <a:p>
            <a:pPr marL="285750" indent="-285750">
              <a:lnSpc>
                <a:spcPct val="150000"/>
              </a:lnSpc>
              <a:spcAft>
                <a:spcPts val="800"/>
              </a:spcAft>
              <a:buFontTx/>
              <a:buChar char="-"/>
            </a:pPr>
            <a:r>
              <a:rPr lang="sl-SI" dirty="0">
                <a:solidFill>
                  <a:srgbClr val="111111"/>
                </a:solidFill>
                <a:ea typeface="Calibri" panose="020F0502020204030204" pitchFamily="34" charset="0"/>
                <a:cs typeface="Times New Roman" panose="02020603050405020304" pitchFamily="18" charset="0"/>
              </a:rPr>
              <a:t>Child </a:t>
            </a:r>
            <a:r>
              <a:rPr lang="sl-SI" dirty="0" err="1">
                <a:solidFill>
                  <a:srgbClr val="111111"/>
                </a:solidFill>
                <a:ea typeface="Calibri" panose="020F0502020204030204" pitchFamily="34" charset="0"/>
                <a:cs typeface="Times New Roman" panose="02020603050405020304" pitchFamily="18" charset="0"/>
              </a:rPr>
              <a:t>care</a:t>
            </a:r>
            <a:r>
              <a:rPr lang="sl-SI" dirty="0">
                <a:solidFill>
                  <a:srgbClr val="111111"/>
                </a:solidFill>
                <a:ea typeface="Calibri" panose="020F0502020204030204" pitchFamily="34" charset="0"/>
                <a:cs typeface="Times New Roman" panose="02020603050405020304" pitchFamily="18" charset="0"/>
              </a:rPr>
              <a:t> </a:t>
            </a:r>
            <a:r>
              <a:rPr lang="en" dirty="0">
                <a:solidFill>
                  <a:srgbClr val="111111"/>
                </a:solidFill>
                <a:effectLst/>
                <a:ea typeface="Calibri" panose="020F0502020204030204" pitchFamily="34" charset="0"/>
                <a:cs typeface="Times New Roman" panose="02020603050405020304" pitchFamily="18" charset="0"/>
              </a:rPr>
              <a:t>family.</a:t>
            </a:r>
          </a:p>
          <a:p>
            <a:pPr marL="285750" indent="-285750">
              <a:lnSpc>
                <a:spcPct val="150000"/>
              </a:lnSpc>
              <a:spcAft>
                <a:spcPts val="800"/>
              </a:spcAft>
              <a:buFontTx/>
              <a:buChar char="-"/>
            </a:pPr>
            <a:r>
              <a:rPr lang="sl-SI" dirty="0">
                <a:solidFill>
                  <a:schemeClr val="tx2"/>
                </a:solidFill>
              </a:rPr>
              <a:t>Shortened</a:t>
            </a:r>
            <a:r>
              <a:rPr lang="en" dirty="0">
                <a:solidFill>
                  <a:schemeClr val="tx2"/>
                </a:solidFill>
              </a:rPr>
              <a:t> </a:t>
            </a:r>
            <a:r>
              <a:rPr lang="sl-SI" dirty="0">
                <a:solidFill>
                  <a:schemeClr val="tx2"/>
                </a:solidFill>
              </a:rPr>
              <a:t>program </a:t>
            </a:r>
            <a:r>
              <a:rPr lang="en" b="0" i="0" dirty="0">
                <a:solidFill>
                  <a:schemeClr val="tx2"/>
                </a:solidFill>
                <a:effectLst/>
              </a:rPr>
              <a:t>(240 - 600 hours/year): in remote and demographically endangered places.</a:t>
            </a:r>
            <a:endParaRPr lang="sl-SI" dirty="0">
              <a:solidFill>
                <a:schemeClr val="tx2"/>
              </a:solidFill>
              <a:ea typeface="Calibri" panose="020F0502020204030204" pitchFamily="34" charset="0"/>
              <a:cs typeface="Times New Roman" panose="02020603050405020304" pitchFamily="18" charset="0"/>
            </a:endParaRPr>
          </a:p>
        </p:txBody>
      </p:sp>
      <p:sp>
        <p:nvSpPr>
          <p:cNvPr id="8" name="Pravokotnik: zaokroženi vogali 7">
            <a:extLst>
              <a:ext uri="{FF2B5EF4-FFF2-40B4-BE49-F238E27FC236}">
                <a16:creationId xmlns:a16="http://schemas.microsoft.com/office/drawing/2014/main" id="{A577DCFB-C9D5-4301-98A6-AF4FCDCBDF01}"/>
              </a:ext>
            </a:extLst>
          </p:cNvPr>
          <p:cNvSpPr/>
          <p:nvPr/>
        </p:nvSpPr>
        <p:spPr>
          <a:xfrm>
            <a:off x="7010400" y="1692676"/>
            <a:ext cx="3657600" cy="73203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For children from 11 months until entering school</a:t>
            </a:r>
            <a:r>
              <a:rPr lang="sl-SI" dirty="0"/>
              <a:t>.</a:t>
            </a:r>
            <a:endParaRPr lang="en-SI" dirty="0"/>
          </a:p>
        </p:txBody>
      </p:sp>
      <p:sp>
        <p:nvSpPr>
          <p:cNvPr id="9" name="Pravokotnik: zaokroženi vogali 8">
            <a:extLst>
              <a:ext uri="{FF2B5EF4-FFF2-40B4-BE49-F238E27FC236}">
                <a16:creationId xmlns:a16="http://schemas.microsoft.com/office/drawing/2014/main" id="{F9809C96-2538-4D02-B84A-06803C6D81D6}"/>
              </a:ext>
            </a:extLst>
          </p:cNvPr>
          <p:cNvSpPr/>
          <p:nvPr/>
        </p:nvSpPr>
        <p:spPr>
          <a:xfrm>
            <a:off x="1919536" y="5324849"/>
            <a:ext cx="4010117" cy="73203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dirty="0"/>
              <a:t>For children from the age of 3 until entering school.</a:t>
            </a:r>
            <a:endParaRPr lang="en-SI" dirty="0"/>
          </a:p>
        </p:txBody>
      </p:sp>
      <p:cxnSp>
        <p:nvCxnSpPr>
          <p:cNvPr id="11" name="Raven puščični povezovalnik 10">
            <a:extLst>
              <a:ext uri="{FF2B5EF4-FFF2-40B4-BE49-F238E27FC236}">
                <a16:creationId xmlns:a16="http://schemas.microsoft.com/office/drawing/2014/main" id="{AA8FF527-5FB6-48B3-90C3-B0C63D066C98}"/>
              </a:ext>
            </a:extLst>
          </p:cNvPr>
          <p:cNvCxnSpPr>
            <a:cxnSpLocks/>
          </p:cNvCxnSpPr>
          <p:nvPr/>
        </p:nvCxnSpPr>
        <p:spPr>
          <a:xfrm>
            <a:off x="4079776" y="4956886"/>
            <a:ext cx="701709" cy="367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Raven puščični povezovalnik 12">
            <a:extLst>
              <a:ext uri="{FF2B5EF4-FFF2-40B4-BE49-F238E27FC236}">
                <a16:creationId xmlns:a16="http://schemas.microsoft.com/office/drawing/2014/main" id="{5C913B54-0681-4008-AE41-42FE0D7ADB01}"/>
              </a:ext>
            </a:extLst>
          </p:cNvPr>
          <p:cNvCxnSpPr>
            <a:cxnSpLocks/>
          </p:cNvCxnSpPr>
          <p:nvPr/>
        </p:nvCxnSpPr>
        <p:spPr>
          <a:xfrm>
            <a:off x="4989385" y="2048403"/>
            <a:ext cx="173483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Raven puščični povezovalnik 14">
            <a:extLst>
              <a:ext uri="{FF2B5EF4-FFF2-40B4-BE49-F238E27FC236}">
                <a16:creationId xmlns:a16="http://schemas.microsoft.com/office/drawing/2014/main" id="{8B4574F8-1934-4F89-876E-E913E72A4062}"/>
              </a:ext>
            </a:extLst>
          </p:cNvPr>
          <p:cNvCxnSpPr>
            <a:cxnSpLocks/>
          </p:cNvCxnSpPr>
          <p:nvPr/>
        </p:nvCxnSpPr>
        <p:spPr>
          <a:xfrm>
            <a:off x="5006625" y="2826960"/>
            <a:ext cx="17175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a:extLst>
              <a:ext uri="{FF2B5EF4-FFF2-40B4-BE49-F238E27FC236}">
                <a16:creationId xmlns:a16="http://schemas.microsoft.com/office/drawing/2014/main" id="{9CB72718-5F50-4F94-8DE1-C8B7DC9632BE}"/>
              </a:ext>
            </a:extLst>
          </p:cNvPr>
          <p:cNvCxnSpPr>
            <a:cxnSpLocks/>
          </p:cNvCxnSpPr>
          <p:nvPr/>
        </p:nvCxnSpPr>
        <p:spPr>
          <a:xfrm>
            <a:off x="3719736" y="3429000"/>
            <a:ext cx="302433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PoljeZBesedilom 17">
            <a:extLst>
              <a:ext uri="{FF2B5EF4-FFF2-40B4-BE49-F238E27FC236}">
                <a16:creationId xmlns:a16="http://schemas.microsoft.com/office/drawing/2014/main" id="{E2262906-8DFB-4273-AA3E-11EB2DEA8117}"/>
              </a:ext>
            </a:extLst>
          </p:cNvPr>
          <p:cNvSpPr txBox="1"/>
          <p:nvPr/>
        </p:nvSpPr>
        <p:spPr>
          <a:xfrm>
            <a:off x="5880956" y="5096483"/>
            <a:ext cx="3473200" cy="923330"/>
          </a:xfrm>
          <a:prstGeom prst="rect">
            <a:avLst/>
          </a:prstGeom>
          <a:noFill/>
        </p:spPr>
        <p:txBody>
          <a:bodyPr wrap="square" rtlCol="0">
            <a:spAutoFit/>
          </a:bodyPr>
          <a:lstStyle/>
          <a:p>
            <a:pPr marL="285750" indent="-285750">
              <a:buFontTx/>
              <a:buChar char="-"/>
            </a:pPr>
            <a:r>
              <a:rPr lang="en-GB"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It includes education, </a:t>
            </a:r>
            <a:r>
              <a:rPr lang="sl-SI" dirty="0" err="1">
                <a:solidFill>
                  <a:schemeClr val="tx2"/>
                </a:solidFill>
                <a:latin typeface="Arial" panose="020B0604020202020204" pitchFamily="34" charset="0"/>
                <a:ea typeface="Times New Roman" panose="02020603050405020304" pitchFamily="18" charset="0"/>
                <a:cs typeface="Times New Roman" panose="02020603050405020304" pitchFamily="18" charset="0"/>
              </a:rPr>
              <a:t>upbringing</a:t>
            </a:r>
            <a:r>
              <a:rPr lang="en-GB"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and can also </a:t>
            </a:r>
            <a:r>
              <a:rPr lang="sl-SI" dirty="0" err="1">
                <a:solidFill>
                  <a:schemeClr val="tx2"/>
                </a:solidFill>
                <a:latin typeface="Arial" panose="020B0604020202020204" pitchFamily="34" charset="0"/>
                <a:ea typeface="Times New Roman" panose="02020603050405020304" pitchFamily="18" charset="0"/>
                <a:cs typeface="Times New Roman" panose="02020603050405020304" pitchFamily="18" charset="0"/>
              </a:rPr>
              <a:t>inlcude</a:t>
            </a:r>
            <a:r>
              <a:rPr lang="en-GB"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children</a:t>
            </a:r>
            <a:r>
              <a:rPr lang="sl-SI"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a:t>
            </a:r>
            <a:r>
              <a:rPr lang="sl-SI" dirty="0" err="1">
                <a:solidFill>
                  <a:schemeClr val="tx2"/>
                </a:solidFill>
                <a:latin typeface="Arial" panose="020B0604020202020204" pitchFamily="34" charset="0"/>
                <a:ea typeface="Times New Roman" panose="02020603050405020304" pitchFamily="18" charset="0"/>
                <a:cs typeface="Times New Roman" panose="02020603050405020304" pitchFamily="18" charset="0"/>
              </a:rPr>
              <a:t>nutrition</a:t>
            </a:r>
            <a:r>
              <a:rPr lang="sl-SI"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endParaRPr lang="en-SI"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4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troci prijatelji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697_TF03896101" id="{3E472B06-B34B-42E3-B9D9-920E30427EF9}" vid="{728DEFFC-0C14-4010-8E42-62EE2C6468F1}"/>
    </a:ext>
  </a:extLst>
</a:theme>
</file>

<file path=ppt/theme/theme2.xml><?xml version="1.0" encoding="utf-8"?>
<a:theme xmlns:a="http://schemas.openxmlformats.org/drawingml/2006/main" name="Officeova t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Izobraževalna predstavitev z motivom otrok na šolskem igrišču, album (širokozaslonsko)</Template>
  <TotalTime>857</TotalTime>
  <Words>1113</Words>
  <Application>Microsoft Office PowerPoint</Application>
  <PresentationFormat>Širokozaslonsko</PresentationFormat>
  <Paragraphs>132</Paragraphs>
  <Slides>14</Slides>
  <Notes>9</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14</vt:i4>
      </vt:variant>
    </vt:vector>
  </HeadingPairs>
  <TitlesOfParts>
    <vt:vector size="20" baseType="lpstr">
      <vt:lpstr>Arial</vt:lpstr>
      <vt:lpstr>Calibri</vt:lpstr>
      <vt:lpstr>Courier New</vt:lpstr>
      <vt:lpstr>Times New Roman</vt:lpstr>
      <vt:lpstr>Wingdings</vt:lpstr>
      <vt:lpstr>Otroci prijatelji 16 x 9</vt:lpstr>
      <vt:lpstr>EDUCATIONAL SYSTEM IN SLOVENIA</vt:lpstr>
      <vt:lpstr>PRIMARY EDUCATION </vt:lpstr>
      <vt:lpstr>SECONDARY EDUCATION</vt:lpstr>
      <vt:lpstr>TERTIARY EDUCATION</vt:lpstr>
      <vt:lpstr>PowerPointova predstavitev</vt:lpstr>
      <vt:lpstr>PRESCHOOL EDUCATION</vt:lpstr>
      <vt:lpstr>PowerPointova predstavitev</vt:lpstr>
      <vt:lpstr>QUALITY IMPLEMENTATION OF PRE-SCHOOL EDUCATION  is the basic guideline of the educational program in Slovenia</vt:lpstr>
      <vt:lpstr>Depending on the organization and time of implementation, parents can choose between different programs:  </vt:lpstr>
      <vt:lpstr>There are children in kindergartens divided into sections according to age: </vt:lpstr>
      <vt:lpstr>AGE STRUCTURE OF CHILDREN  IN DEPARTMENTS AND REGULATIONS</vt:lpstr>
      <vt:lpstr>IMPLEMENTATION OF THE PRESCHOOL EDUCATION PROGRAM and other professionals in the kindergarten</vt:lpstr>
      <vt:lpstr>                                                                                                                   </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VZGOJNO IZOBRAŽEVALNI SISTEM V SLOVENIJI</dc:title>
  <dc:creator>Vlasta</dc:creator>
  <cp:keywords/>
  <cp:lastModifiedBy>Vlasta</cp:lastModifiedBy>
  <cp:revision>70</cp:revision>
  <dcterms:created xsi:type="dcterms:W3CDTF">2023-09-11T15:43:53Z</dcterms:created>
  <dcterms:modified xsi:type="dcterms:W3CDTF">2023-10-04T17:44:03Z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